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731221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2892993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4831078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2091884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9942603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8544758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192326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4993384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5016649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3603495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0918340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 spd="med">
    <p:split orient="vert" dir="in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41;&#1110;&#1073;&#1083;&#1110;&#1086;&#1090;&#1077;&#1082;&#1072;&#1088;\&#1074;&#1110;&#1088;&#1090;&#1091;&#1072;&#1083;\&#1044;&#1091;&#1078;&#1077;-&#1075;&#1072;&#1088;&#1085;&#1072;-&#1084;&#1077;&#1083;&#1086;&#1076;&#1103;-(mp3-sait.info)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268760"/>
            <a:ext cx="6921152" cy="2481808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Незгасна сила творчості</a:t>
            </a:r>
            <a:b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(пам'яті Олени Журливої)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Дуже-гарна-мелодя-(mp3-sait.info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501090" y="62865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03358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Збірки творів для дітей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13713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2928" y="1628800"/>
            <a:ext cx="354262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212518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99592" y="1196752"/>
            <a:ext cx="3538736" cy="1162050"/>
          </a:xfrm>
        </p:spPr>
        <p:txBody>
          <a:bodyPr>
            <a:normAutofit fontScale="90000"/>
          </a:bodyPr>
          <a:lstStyle/>
          <a:p>
            <a:r>
              <a:rPr lang="uk-UA" b="1" cap="all" dirty="0"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</a:rPr>
              <a:t>Робота в загальноосвітній </a:t>
            </a:r>
            <a:r>
              <a:rPr lang="uk-UA" b="1" cap="all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</a:rPr>
              <a:t/>
            </a:r>
            <a:br>
              <a:rPr lang="uk-UA" b="1" cap="all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</a:rPr>
            </a:br>
            <a:r>
              <a:rPr lang="uk-UA" b="1" cap="all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</a:rPr>
              <a:t>школі </a:t>
            </a:r>
            <a:r>
              <a:rPr lang="uk-UA" b="1" cap="all" dirty="0"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</a:rPr>
              <a:t>№3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4386086" y="1772816"/>
            <a:ext cx="3586333" cy="249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>
          <a:xfrm>
            <a:off x="899592" y="2708920"/>
            <a:ext cx="3008313" cy="2481139"/>
          </a:xfrm>
        </p:spPr>
        <p:txBody>
          <a:bodyPr>
            <a:normAutofit/>
          </a:bodyPr>
          <a:lstStyle/>
          <a:p>
            <a:r>
              <a:rPr lang="uk-UA" b="1" dirty="0" smtClean="0"/>
              <a:t>Останні 20 років письменниця провела в Кіровограді. З 1953 року О.Журлива працює вчителем української мови та літератури у школі №3.</a:t>
            </a:r>
          </a:p>
          <a:p>
            <a:endParaRPr lang="uk-UA" dirty="0"/>
          </a:p>
          <a:p>
            <a:endParaRPr lang="uk-UA" dirty="0" smtClean="0"/>
          </a:p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Фото: О. Журлива з сусідками та ученицями.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47399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71600" y="908720"/>
            <a:ext cx="3008313" cy="1162050"/>
          </a:xfrm>
        </p:spPr>
        <p:txBody>
          <a:bodyPr/>
          <a:lstStyle/>
          <a:p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Педагогічна діяльність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764704"/>
            <a:ext cx="3413859" cy="498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683568" y="3645024"/>
            <a:ext cx="3008313" cy="1594719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Копія екзаменаційного протоколу, заповненого рукою О.Журливої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143658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3008313" cy="1162050"/>
          </a:xfrm>
        </p:spPr>
        <p:txBody>
          <a:bodyPr/>
          <a:lstStyle/>
          <a:p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Останні акорди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3" r="1528"/>
          <a:stretch/>
        </p:blipFill>
        <p:spPr bwMode="auto">
          <a:xfrm>
            <a:off x="3635896" y="1628800"/>
            <a:ext cx="4802290" cy="316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700808"/>
            <a:ext cx="3008313" cy="3240360"/>
          </a:xfrm>
        </p:spPr>
        <p:txBody>
          <a:bodyPr>
            <a:normAutofit/>
          </a:bodyPr>
          <a:lstStyle/>
          <a:p>
            <a:r>
              <a:rPr lang="uk-UA" b="1" dirty="0"/>
              <a:t>Останні 16 років життя письменниця пролежала прикута до ліжка. Вона не могла рухатися,  і все ж писала. </a:t>
            </a:r>
            <a:r>
              <a:rPr lang="uk-UA" b="1" dirty="0" smtClean="0"/>
              <a:t> В цьому їй допомагала сестра Катерина.</a:t>
            </a:r>
          </a:p>
          <a:p>
            <a:r>
              <a:rPr lang="uk-UA" b="1" dirty="0"/>
              <a:t>10 червня 1971 року життя Олени Журливої обірвалося. Та її талант, </a:t>
            </a:r>
            <a:r>
              <a:rPr lang="uk-UA" b="1" dirty="0" smtClean="0"/>
              <a:t>велика </a:t>
            </a:r>
            <a:r>
              <a:rPr lang="uk-UA" b="1" dirty="0"/>
              <a:t>сила слова житимуть у цвіті  її поезій</a:t>
            </a:r>
            <a:r>
              <a:rPr lang="uk-UA" dirty="0"/>
              <a:t>. </a:t>
            </a:r>
          </a:p>
          <a:p>
            <a:endParaRPr lang="uk-UA" dirty="0" smtClean="0"/>
          </a:p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Одне з останніх фото О.Журливої.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21530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3008313" cy="1162050"/>
          </a:xfrm>
        </p:spPr>
        <p:txBody>
          <a:bodyPr/>
          <a:lstStyle/>
          <a:p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Незгасна сила слова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599" y="1988840"/>
            <a:ext cx="2736305" cy="2736304"/>
          </a:xfrm>
        </p:spPr>
        <p:txBody>
          <a:bodyPr/>
          <a:lstStyle/>
          <a:p>
            <a:r>
              <a:rPr lang="uk-UA" b="1" dirty="0"/>
              <a:t>На честь О. Журливої, ще за її </a:t>
            </a:r>
            <a:r>
              <a:rPr lang="uk-UA" b="1" dirty="0" smtClean="0"/>
              <a:t>життя, </a:t>
            </a:r>
            <a:r>
              <a:rPr lang="uk-UA" b="1" dirty="0"/>
              <a:t>в школі №3 була встановлена меморіальна дошка. </a:t>
            </a:r>
            <a:r>
              <a:rPr lang="uk-UA" b="1" dirty="0" smtClean="0"/>
              <a:t>Традиційними стали тут вечори пам'яті поетеси.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4650283" cy="34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042173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80728"/>
            <a:ext cx="3096344" cy="936104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імені </a:t>
            </a:r>
            <a:b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 Журливої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692696"/>
            <a:ext cx="4091171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2204864"/>
            <a:ext cx="3240360" cy="2304256"/>
          </a:xfrm>
        </p:spPr>
        <p:txBody>
          <a:bodyPr>
            <a:normAutofit/>
          </a:bodyPr>
          <a:lstStyle/>
          <a:p>
            <a:r>
              <a:rPr lang="uk-UA" b="1" dirty="0" smtClean="0"/>
              <a:t>21 </a:t>
            </a:r>
            <a:r>
              <a:rPr lang="uk-UA" b="1" dirty="0"/>
              <a:t>вересня 1998 року Кабінетом Міністрів України видана постанова «Про присвоєння імені відомої письменниці  і педагога Олени Журливої загальноосвітній </a:t>
            </a:r>
            <a:endParaRPr lang="uk-UA" b="1" dirty="0" smtClean="0"/>
          </a:p>
          <a:p>
            <a:r>
              <a:rPr lang="uk-UA" b="1" dirty="0" smtClean="0"/>
              <a:t>школі </a:t>
            </a:r>
            <a:r>
              <a:rPr lang="uk-UA" b="1" dirty="0"/>
              <a:t>І-ІІІ ступенів №3». 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56123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052736"/>
            <a:ext cx="2925961" cy="1139726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 стежки й досі її пам'ятають 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908720"/>
            <a:ext cx="4831312" cy="430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2276872"/>
            <a:ext cx="2736304" cy="2697163"/>
          </a:xfrm>
        </p:spPr>
        <p:txBody>
          <a:bodyPr>
            <a:normAutofit lnSpcReduction="1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Сонячною зливою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Не обмити час.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Вулиця Журливої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Літо </a:t>
            </a:r>
            <a:r>
              <a:rPr lang="uk-UA" b="1" dirty="0" err="1" smtClean="0">
                <a:solidFill>
                  <a:srgbClr val="002060"/>
                </a:solidFill>
              </a:rPr>
              <a:t>зустріча</a:t>
            </a:r>
            <a:r>
              <a:rPr lang="uk-UA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Квітами гаптована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І рясним зелом,</a:t>
            </a:r>
          </a:p>
          <a:p>
            <a:r>
              <a:rPr lang="uk-UA" b="1" dirty="0" err="1" smtClean="0">
                <a:solidFill>
                  <a:srgbClr val="002060"/>
                </a:solidFill>
              </a:rPr>
              <a:t>Нагада</a:t>
            </a:r>
            <a:r>
              <a:rPr lang="uk-UA" b="1" dirty="0" smtClean="0">
                <a:solidFill>
                  <a:srgbClr val="002060"/>
                </a:solidFill>
              </a:rPr>
              <a:t> раптово нам,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Що колись було.</a:t>
            </a:r>
          </a:p>
          <a:p>
            <a:endParaRPr lang="uk-UA" b="1" dirty="0">
              <a:solidFill>
                <a:srgbClr val="002060"/>
              </a:solidFill>
            </a:endParaRPr>
          </a:p>
          <a:p>
            <a:r>
              <a:rPr lang="uk-UA" b="1" dirty="0" smtClean="0">
                <a:solidFill>
                  <a:srgbClr val="002060"/>
                </a:solidFill>
              </a:rPr>
              <a:t>                   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Валерій </a:t>
            </a:r>
            <a:r>
              <a:rPr lang="uk-UA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Гончаренко</a:t>
            </a:r>
            <a:endParaRPr lang="uk-UA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858138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Життя не жде.. Життя кипить.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І ширить скрізь свої джерела – 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Бери ж від нього кожну мить,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Яка принадна і весела.</a:t>
            </a:r>
          </a:p>
          <a:p>
            <a:pPr marL="0" indent="0" algn="ctr">
              <a:buNone/>
            </a:pPr>
            <a:endParaRPr lang="uk-UA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Бери і дай, що можеш </a:t>
            </a:r>
            <a:r>
              <a:rPr lang="uk-UA" b="1" dirty="0" err="1" smtClean="0">
                <a:solidFill>
                  <a:srgbClr val="002060"/>
                </a:solidFill>
              </a:rPr>
              <a:t>дать</a:t>
            </a:r>
            <a:endParaRPr lang="uk-UA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Тому, хто ще живе в темноті,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Працюй, щоб потім </a:t>
            </a:r>
            <a:r>
              <a:rPr lang="uk-UA" b="1" dirty="0" err="1" smtClean="0">
                <a:solidFill>
                  <a:srgbClr val="002060"/>
                </a:solidFill>
              </a:rPr>
              <a:t>спочивать</a:t>
            </a:r>
            <a:r>
              <a:rPr lang="uk-UA" b="1" dirty="0" smtClean="0">
                <a:solidFill>
                  <a:srgbClr val="002060"/>
                </a:solidFill>
              </a:rPr>
              <a:t>,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Коли мине життя в роботі.</a:t>
            </a:r>
          </a:p>
          <a:p>
            <a:pPr marL="0" indent="0" algn="ctr">
              <a:buNone/>
            </a:pPr>
            <a:endParaRPr lang="uk-UA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Працюй, борися, пам'ятай,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Що час не жде, летить, минає… 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Бери ж усе та все й віддай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</a:rPr>
              <a:t>Тому, хто світла ще не має.</a:t>
            </a:r>
          </a:p>
          <a:p>
            <a:pPr marL="0" indent="0" algn="ctr">
              <a:buNone/>
            </a:pPr>
            <a:r>
              <a:rPr lang="uk-UA" dirty="0"/>
              <a:t> </a:t>
            </a:r>
            <a:r>
              <a:rPr lang="uk-UA" dirty="0" smtClean="0"/>
              <a:t>  </a:t>
            </a:r>
          </a:p>
          <a:p>
            <a:pPr marL="0" indent="0" algn="ctr">
              <a:buNone/>
            </a:pPr>
            <a:r>
              <a:rPr lang="uk-UA" dirty="0"/>
              <a:t> </a:t>
            </a:r>
            <a:r>
              <a:rPr lang="uk-UA" dirty="0" smtClean="0"/>
              <a:t>                                                                     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Олена Журлива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620688"/>
            <a:ext cx="84969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Слова О.Журливої й сьогодні хвилюють, </a:t>
            </a:r>
          </a:p>
          <a:p>
            <a:pPr algn="ctr"/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дарують насолоду,  надихають…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12551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2592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772817"/>
            <a:ext cx="7522095" cy="2808312"/>
          </a:xfrm>
        </p:spPr>
        <p:txBody>
          <a:bodyPr>
            <a:normAutofit/>
          </a:bodyPr>
          <a:lstStyle/>
          <a:p>
            <a:r>
              <a:rPr lang="uk-UA" dirty="0"/>
              <a:t>1953 року поріг Кіровоградської середньої школи №3 переступила жінка. Скромно, але зі смаком одягнена, вона не була юною, проте очі цієї людини випромінювали якусь незбагненну силу добра й дивилися по-молодому. </a:t>
            </a:r>
            <a:endParaRPr lang="ru-RU" dirty="0"/>
          </a:p>
          <a:p>
            <a:r>
              <a:rPr lang="uk-UA" dirty="0"/>
              <a:t>Це була Олена  Костівна Котова, більш відома як О. Журлива – </a:t>
            </a:r>
            <a:r>
              <a:rPr lang="uk-UA" dirty="0" smtClean="0"/>
              <a:t> </a:t>
            </a:r>
            <a:r>
              <a:rPr lang="uk-UA" dirty="0"/>
              <a:t>українська письменниця, перекладач, талановита співачка  столичної опери і прекрасний </a:t>
            </a:r>
            <a:r>
              <a:rPr lang="uk-UA" dirty="0" smtClean="0"/>
              <a:t>педагог.</a:t>
            </a:r>
            <a:r>
              <a:rPr lang="uk-UA" b="1" cap="all" dirty="0" smtClean="0">
                <a:effectLst>
                  <a:reflection blurRad="12700" stA="28000" endPos="45000" dist="1003" dir="5400000" sy="-100000" algn="bl"/>
                </a:effectLst>
              </a:rPr>
              <a:t>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371032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7" y="836712"/>
            <a:ext cx="2808313" cy="1162050"/>
          </a:xfrm>
        </p:spPr>
        <p:txBody>
          <a:bodyPr/>
          <a:lstStyle/>
          <a:p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Сімейне коло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855" y="692356"/>
            <a:ext cx="3670538" cy="518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3573016"/>
            <a:ext cx="3008313" cy="1152128"/>
          </a:xfrm>
        </p:spPr>
        <p:txBody>
          <a:bodyPr/>
          <a:lstStyle/>
          <a:p>
            <a:r>
              <a:rPr lang="uk-UA" sz="1600" b="1" dirty="0">
                <a:solidFill>
                  <a:srgbClr val="002060"/>
                </a:solidFill>
              </a:rPr>
              <a:t>Олена й Катерина </a:t>
            </a:r>
            <a:r>
              <a:rPr lang="uk-UA" sz="1600" b="1" dirty="0" err="1"/>
              <a:t>Пашенківські</a:t>
            </a:r>
            <a:r>
              <a:rPr lang="uk-UA" sz="1600" b="1" dirty="0"/>
              <a:t> з двоюрідним братом Олександром </a:t>
            </a:r>
            <a:r>
              <a:rPr lang="uk-UA" sz="1600" b="1" dirty="0" err="1"/>
              <a:t>Красовським</a:t>
            </a:r>
            <a:r>
              <a:rPr lang="uk-UA" sz="1600" b="1" dirty="0"/>
              <a:t> </a:t>
            </a:r>
            <a:endParaRPr lang="ru-RU" sz="1600" b="1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923589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2674640" cy="1030436"/>
          </a:xfrm>
        </p:spPr>
        <p:txBody>
          <a:bodyPr/>
          <a:lstStyle/>
          <a:p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Перша проба пера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7910" y="785381"/>
            <a:ext cx="3286029" cy="482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3608" y="1988840"/>
            <a:ext cx="3008313" cy="2913187"/>
          </a:xfrm>
        </p:spPr>
        <p:txBody>
          <a:bodyPr>
            <a:normAutofit fontScale="92500" lnSpcReduction="10000"/>
          </a:bodyPr>
          <a:lstStyle/>
          <a:p>
            <a:r>
              <a:rPr lang="uk-UA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 11 років О.Журлива написала свою першу поезію</a:t>
            </a:r>
            <a:r>
              <a:rPr lang="uk-UA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</a:p>
          <a:p>
            <a:r>
              <a:rPr lang="uk-UA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Початкову освіту вона отримала вдома. А потім вчилася в Уманській гімназії та Інституті вищої народної освіти.</a:t>
            </a:r>
          </a:p>
          <a:p>
            <a:endParaRPr lang="uk-UA" sz="1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uk-UA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Фото О. Журливої в 20 років</a:t>
            </a:r>
            <a:r>
              <a:rPr lang="uk-UA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21759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3008313" cy="1162050"/>
          </a:xfrm>
        </p:spPr>
        <p:txBody>
          <a:bodyPr/>
          <a:lstStyle/>
          <a:p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Чарівний голос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764704"/>
            <a:ext cx="3100223" cy="502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1988840"/>
            <a:ext cx="3008313" cy="3417243"/>
          </a:xfrm>
        </p:spPr>
        <p:txBody>
          <a:bodyPr>
            <a:normAutofit/>
          </a:bodyPr>
          <a:lstStyle/>
          <a:p>
            <a:r>
              <a:rPr lang="uk-UA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 роки навчання Олена багато подорожує з хором </a:t>
            </a:r>
            <a:r>
              <a:rPr lang="uk-UA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унівеситету</a:t>
            </a:r>
            <a:r>
              <a:rPr lang="uk-UA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А в сезоні 1929-1930 років </a:t>
            </a:r>
            <a:r>
              <a:rPr lang="uk-UA" sz="1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меццо-сопрано</a:t>
            </a:r>
            <a:r>
              <a:rPr lang="uk-UA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виконує партії в столичній опері. </a:t>
            </a:r>
          </a:p>
          <a:p>
            <a:endParaRPr lang="uk-UA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/>
            <a:r>
              <a:rPr lang="uk-UA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r"/>
            <a:r>
              <a:rPr lang="uk-UA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Олена </a:t>
            </a:r>
            <a:r>
              <a:rPr lang="uk-UA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Журлива.</a:t>
            </a:r>
          </a:p>
          <a:p>
            <a:pPr algn="r"/>
            <a:r>
              <a:rPr lang="uk-UA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Оперний сезон </a:t>
            </a:r>
          </a:p>
          <a:p>
            <a:pPr algn="r"/>
            <a:r>
              <a:rPr lang="uk-UA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1929-30 років.</a:t>
            </a:r>
          </a:p>
          <a:p>
            <a:pPr algn="r"/>
            <a:r>
              <a:rPr lang="uk-UA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м. Харків</a:t>
            </a:r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17806437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3008313" cy="1067718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Крила міцніють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1593648"/>
            <a:ext cx="3008313" cy="3417244"/>
          </a:xfrm>
        </p:spPr>
        <p:txBody>
          <a:bodyPr>
            <a:normAutofit lnSpcReduction="10000"/>
          </a:bodyPr>
          <a:lstStyle/>
          <a:p>
            <a:r>
              <a:rPr lang="uk-UA" b="1" dirty="0"/>
              <a:t>Закінчивши 1922 року Київський інститут народної освіти, Олена Костівна переїхала до Харкова, де працювала в Державному видавництві України. Багатогранні її інтереси. Олена Журлива виступала як авторка літературно-критичних статей, пише нариси про життя і творчість Л. </a:t>
            </a:r>
            <a:r>
              <a:rPr lang="uk-UA" b="1" dirty="0" smtClean="0"/>
              <a:t>Українки,</a:t>
            </a:r>
            <a:r>
              <a:rPr lang="ru-RU" b="1" dirty="0"/>
              <a:t> </a:t>
            </a:r>
            <a:r>
              <a:rPr lang="uk-UA" b="1" dirty="0" smtClean="0"/>
              <a:t>В</a:t>
            </a:r>
            <a:r>
              <a:rPr lang="uk-UA" b="1" dirty="0"/>
              <a:t>. Стефаника, перекладає російською мовою їх окремі твори</a:t>
            </a:r>
            <a:r>
              <a:rPr lang="uk-UA" b="1" dirty="0" smtClean="0"/>
              <a:t>.</a:t>
            </a:r>
          </a:p>
          <a:p>
            <a:endParaRPr lang="uk-UA" b="1" dirty="0"/>
          </a:p>
          <a:p>
            <a:r>
              <a:rPr lang="uk-UA" b="1" dirty="0" smtClean="0">
                <a:solidFill>
                  <a:srgbClr val="002060"/>
                </a:solidFill>
              </a:rPr>
              <a:t>Олена Журлива, 30-ті роки</a:t>
            </a:r>
          </a:p>
          <a:p>
            <a:endParaRPr lang="uk-UA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4" t="1927" r="2080" b="1929"/>
          <a:stretch/>
        </p:blipFill>
        <p:spPr bwMode="auto">
          <a:xfrm>
            <a:off x="4572000" y="727268"/>
            <a:ext cx="3479465" cy="515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333619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980728"/>
            <a:ext cx="7560840" cy="724942"/>
          </a:xfrm>
        </p:spPr>
        <p:txBody>
          <a:bodyPr>
            <a:normAutofit fontScale="90000"/>
          </a:bodyPr>
          <a:lstStyle/>
          <a:p>
            <a:r>
              <a:rPr lang="uk-UA" sz="3600" b="1" cap="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</a:rPr>
              <a:t>Творчий спадок  О.Журливої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55576" y="1600200"/>
            <a:ext cx="7704856" cy="3412975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1926 р. – вийшла в світ збірка «Металом горно»;</a:t>
            </a:r>
            <a:endParaRPr lang="ru-RU" dirty="0"/>
          </a:p>
          <a:p>
            <a:r>
              <a:rPr lang="uk-UA" dirty="0"/>
              <a:t>1930 р. – збірка  «Багряний світ»;</a:t>
            </a:r>
            <a:endParaRPr lang="ru-RU" dirty="0"/>
          </a:p>
          <a:p>
            <a:r>
              <a:rPr lang="uk-UA" dirty="0"/>
              <a:t>1958 р. – збірка «Поезії»;</a:t>
            </a:r>
            <a:endParaRPr lang="ru-RU" dirty="0"/>
          </a:p>
          <a:p>
            <a:r>
              <a:rPr lang="uk-UA" dirty="0"/>
              <a:t>1962 р. – збірка «Голуби»;</a:t>
            </a:r>
            <a:endParaRPr lang="ru-RU" dirty="0"/>
          </a:p>
          <a:p>
            <a:r>
              <a:rPr lang="uk-UA" dirty="0"/>
              <a:t>1964 р. – збірка «Земля в цвіту», «Ой літечко, літо»;</a:t>
            </a:r>
            <a:endParaRPr lang="ru-RU" dirty="0"/>
          </a:p>
          <a:p>
            <a:r>
              <a:rPr lang="uk-UA" dirty="0"/>
              <a:t>1966 р. – збірка «Червоне листя»;</a:t>
            </a:r>
            <a:endParaRPr lang="ru-RU" dirty="0"/>
          </a:p>
          <a:p>
            <a:r>
              <a:rPr lang="uk-UA" dirty="0"/>
              <a:t>1974 р. – збірка «Вибране».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99694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Роки масових репресій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1"/>
            <a:ext cx="7704856" cy="3340968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1938 року її було заарештовано і засуджено за 10 статтею ( звинувачення в агітації) на 10 років та заслано до Алтаю. </a:t>
            </a:r>
            <a:endParaRPr lang="uk-UA" dirty="0" smtClean="0"/>
          </a:p>
          <a:p>
            <a:r>
              <a:rPr lang="uk-UA" dirty="0"/>
              <a:t>1944 року О. Журлива </a:t>
            </a:r>
            <a:r>
              <a:rPr lang="uk-UA" dirty="0" smtClean="0"/>
              <a:t>звільнена  </a:t>
            </a:r>
            <a:r>
              <a:rPr lang="uk-UA" dirty="0"/>
              <a:t>за клопотанням українського письменника і на той час депутата П. Тичини, </a:t>
            </a:r>
            <a:r>
              <a:rPr lang="uk-UA" dirty="0" smtClean="0"/>
              <a:t>але </a:t>
            </a:r>
            <a:r>
              <a:rPr lang="uk-UA" dirty="0"/>
              <a:t>була вже тяжко і безнадійно </a:t>
            </a:r>
            <a:r>
              <a:rPr lang="uk-UA" dirty="0" smtClean="0"/>
              <a:t>хвора – поступово наступав параліч.  </a:t>
            </a:r>
            <a:r>
              <a:rPr lang="uk-UA" dirty="0"/>
              <a:t>Лікарі винесли  страшний вирок – стан Олени Костівни буде тільки погіршуватись, надії на покращення немає.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474106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764704"/>
            <a:ext cx="3008313" cy="1162050"/>
          </a:xfrm>
        </p:spPr>
        <p:txBody>
          <a:bodyPr/>
          <a:lstStyle/>
          <a:p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Незламна воля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64"/>
          <a:stretch/>
        </p:blipFill>
        <p:spPr bwMode="auto">
          <a:xfrm>
            <a:off x="3734036" y="1654592"/>
            <a:ext cx="4798404" cy="314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3568" y="2492896"/>
            <a:ext cx="3008313" cy="2481139"/>
          </a:xfrm>
        </p:spPr>
        <p:txBody>
          <a:bodyPr>
            <a:normAutofit/>
          </a:bodyPr>
          <a:lstStyle/>
          <a:p>
            <a:r>
              <a:rPr lang="uk-UA" b="1" dirty="0" smtClean="0"/>
              <a:t>Після звільнення О.Журлива продовжує писати.</a:t>
            </a:r>
            <a:r>
              <a:rPr lang="uk-UA" b="1" dirty="0"/>
              <a:t> </a:t>
            </a:r>
            <a:r>
              <a:rPr lang="uk-UA" b="1" dirty="0" smtClean="0"/>
              <a:t>В цей час з'являються  поетичні збірки для дітей «Голуби» - 1962 р., «Ой літечко, літо» - 1964 р. </a:t>
            </a:r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фото: Олена Журлива з чоловіком П.К. </a:t>
            </a:r>
            <a:r>
              <a:rPr lang="uk-UA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Котовим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Київ, 1958 рік.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10947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№4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№4</Template>
  <TotalTime>734</TotalTime>
  <Words>706</Words>
  <Application>Microsoft Office PowerPoint</Application>
  <PresentationFormat>Экран (4:3)</PresentationFormat>
  <Paragraphs>90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№4</vt:lpstr>
      <vt:lpstr>Незгасна сила творчості (пам'яті Олени Журливої)</vt:lpstr>
      <vt:lpstr>Слайд 2</vt:lpstr>
      <vt:lpstr>Сімейне коло</vt:lpstr>
      <vt:lpstr>Перша проба пера</vt:lpstr>
      <vt:lpstr>Чарівний голос</vt:lpstr>
      <vt:lpstr>Крила міцніють</vt:lpstr>
      <vt:lpstr>Творчий спадок  О.Журливої </vt:lpstr>
      <vt:lpstr>Роки масових репресій</vt:lpstr>
      <vt:lpstr>Незламна воля</vt:lpstr>
      <vt:lpstr>Збірки творів для дітей</vt:lpstr>
      <vt:lpstr>Робота в загальноосвітній  школі №3 </vt:lpstr>
      <vt:lpstr>Педагогічна діяльність</vt:lpstr>
      <vt:lpstr>Останні акорди</vt:lpstr>
      <vt:lpstr>Незгасна сила слова</vt:lpstr>
      <vt:lpstr>Школа імені  О. Журливої</vt:lpstr>
      <vt:lpstr>Ці стежки й досі її пам'ятають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Віртуальна екскурсія</dc:title>
  <cp:lastModifiedBy>Школа-3</cp:lastModifiedBy>
  <cp:revision>45</cp:revision>
  <dcterms:modified xsi:type="dcterms:W3CDTF">2015-01-22T11:10:36Z</dcterms:modified>
</cp:coreProperties>
</file>