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9" r:id="rId5"/>
    <p:sldId id="260" r:id="rId6"/>
    <p:sldId id="266" r:id="rId7"/>
    <p:sldId id="257" r:id="rId8"/>
    <p:sldId id="258" r:id="rId9"/>
    <p:sldId id="263" r:id="rId10"/>
    <p:sldId id="268" r:id="rId11"/>
    <p:sldId id="267" r:id="rId12"/>
    <p:sldId id="264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F15B-F378-49B5-84D1-8463A6D93302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31601-EF3C-4062-85D1-F22D87D611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9"/>
            <a:ext cx="5715040" cy="178594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7030A0"/>
                </a:solidFill>
              </a:rPr>
              <a:t>ЦИКЛОВЕ МЕТОДИЧНЕ ОБ’ЄДНАННЯ ВЧИТЕЛІВ-ФІЛОЛОГІВ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User\Рабочий стол\я люблю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428868"/>
            <a:ext cx="635798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5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5286412" cy="11540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/>
              <a:t>Конкурс читців </a:t>
            </a:r>
            <a:endParaRPr lang="ru-RU" sz="2800" b="1" dirty="0"/>
          </a:p>
        </p:txBody>
      </p:sp>
      <p:pic>
        <p:nvPicPr>
          <p:cNvPr id="3" name="Рисунок 2" descr="D:\Мамина\2015 31 сычня\SAM_31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214818"/>
            <a:ext cx="3393730" cy="237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амина\2015 31 сычня\SAM_3117.JPG"/>
          <p:cNvPicPr/>
          <p:nvPr/>
        </p:nvPicPr>
        <p:blipFill>
          <a:blip r:embed="rId3" cstate="print"/>
          <a:srcRect l="22585" t="17478" r="21805" b="28770"/>
          <a:stretch>
            <a:fillRect/>
          </a:stretch>
        </p:blipFill>
        <p:spPr bwMode="auto">
          <a:xfrm rot="21183147">
            <a:off x="1018180" y="1557482"/>
            <a:ext cx="2226770" cy="16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мина\2015 31 сычня\SAM_3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635">
            <a:off x="5265256" y="4740755"/>
            <a:ext cx="2840882" cy="2131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8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Группа 15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7" name="Рисунок 26" descr="D:\Мамина\2015 31 сычня\SAM_31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1714488"/>
            <a:ext cx="3673733" cy="309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21510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b="1" dirty="0" smtClean="0"/>
              <a:t>Учитель української мови та літератури  </a:t>
            </a:r>
            <a:r>
              <a:rPr lang="uk-UA" sz="2800" b="1" dirty="0"/>
              <a:t> </a:t>
            </a:r>
            <a:r>
              <a:rPr lang="uk-UA" sz="2800" b="1" dirty="0" err="1" smtClean="0"/>
              <a:t>Слепцова</a:t>
            </a:r>
            <a:r>
              <a:rPr lang="uk-UA" sz="2800" b="1" dirty="0" smtClean="0"/>
              <a:t> Т.М. </a:t>
            </a:r>
            <a:br>
              <a:rPr lang="uk-UA" sz="2800" b="1" dirty="0" smtClean="0"/>
            </a:br>
            <a:r>
              <a:rPr lang="uk-UA" sz="2800" b="1" dirty="0" smtClean="0"/>
              <a:t> </a:t>
            </a:r>
            <a:r>
              <a:rPr lang="uk-UA" sz="2800" b="1" dirty="0" err="1" smtClean="0"/>
              <a:t>“Найтолерантніший</a:t>
            </a:r>
            <a:r>
              <a:rPr lang="uk-UA" sz="2800" b="1" dirty="0" smtClean="0"/>
              <a:t> учитель 2014”</a:t>
            </a:r>
            <a:endParaRPr lang="ru-RU" sz="2800" b="1" dirty="0"/>
          </a:p>
        </p:txBody>
      </p:sp>
      <p:pic>
        <p:nvPicPr>
          <p:cNvPr id="4" name="Содержимое 3" descr="D:\Мамина\2015 31 сычня\SAM_31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0174"/>
            <a:ext cx="3357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мина\2014 фото м\SAM_28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2547">
            <a:off x="710062" y="4021623"/>
            <a:ext cx="2869374" cy="2687261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9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Группа 16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8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6" name="Рисунок 25" descr="D:\Мамина\2014 фото м\SAM_28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4007">
            <a:off x="4740205" y="4374380"/>
            <a:ext cx="3357586" cy="23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429288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/>
              <a:t>Будні учителя </a:t>
            </a:r>
            <a:br>
              <a:rPr lang="uk-UA" sz="2800" b="1" dirty="0" smtClean="0"/>
            </a:br>
            <a:r>
              <a:rPr lang="uk-UA" sz="2800" b="1" dirty="0" smtClean="0"/>
              <a:t>української мови </a:t>
            </a:r>
            <a:r>
              <a:rPr lang="uk-UA" sz="2800" b="1" dirty="0" err="1" smtClean="0"/>
              <a:t>Каратаєвої</a:t>
            </a:r>
            <a:r>
              <a:rPr lang="uk-UA" sz="2800" b="1" dirty="0" smtClean="0"/>
              <a:t> І.С.</a:t>
            </a:r>
            <a:endParaRPr lang="ru-RU" sz="2800" b="1" dirty="0"/>
          </a:p>
        </p:txBody>
      </p:sp>
      <p:pic>
        <p:nvPicPr>
          <p:cNvPr id="4" name="Содержимое 3" descr="D:\Мамина\наши походы 2014\SAM_281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5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Мамина\наши походы 2014\SAM_28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57166"/>
            <a:ext cx="3942769" cy="29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Мамина\2014 фото м\SAM_28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1543">
            <a:off x="4714876" y="3571876"/>
            <a:ext cx="3307020" cy="247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8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Группа 15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5" name="Рисунок 24" descr="D:\Мамина\2015 31 сычня\SAM_31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49449">
            <a:off x="1047712" y="3664191"/>
            <a:ext cx="3345397" cy="250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514353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/>
              <a:t>Гарні результати : ІІ місце в конкурсі Петра </a:t>
            </a:r>
            <a:r>
              <a:rPr lang="uk-UA" sz="2800" b="1" dirty="0" err="1" smtClean="0"/>
              <a:t>Яцика</a:t>
            </a:r>
            <a:endParaRPr lang="ru-RU" sz="2800" b="1" dirty="0"/>
          </a:p>
        </p:txBody>
      </p:sp>
      <p:pic>
        <p:nvPicPr>
          <p:cNvPr id="4" name="Содержимое 3" descr="D:\Мамина\2015 31 сычня\SAM_31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5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557216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/>
              <a:t>Тиждень світової літератури та російської мови</a:t>
            </a:r>
            <a:endParaRPr lang="ru-RU" sz="2400" b="1" dirty="0"/>
          </a:p>
        </p:txBody>
      </p:sp>
      <p:pic>
        <p:nvPicPr>
          <p:cNvPr id="3" name="Рисунок 2" descr="D:\Мамина\2015 31 сычня\SAM_3355.JPG"/>
          <p:cNvPicPr/>
          <p:nvPr/>
        </p:nvPicPr>
        <p:blipFill>
          <a:blip r:embed="rId2" cstate="print"/>
          <a:srcRect l="17792" t="20065" r="12810"/>
          <a:stretch>
            <a:fillRect/>
          </a:stretch>
        </p:blipFill>
        <p:spPr bwMode="auto">
          <a:xfrm>
            <a:off x="1142976" y="1428736"/>
            <a:ext cx="38576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Мамина\2015 31 сычня\SAM_30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44784">
            <a:off x="5002653" y="1738482"/>
            <a:ext cx="3137931" cy="235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мина\2015 31 сычня\SAM_3358.JPG"/>
          <p:cNvPicPr/>
          <p:nvPr/>
        </p:nvPicPr>
        <p:blipFill>
          <a:blip r:embed="rId4" cstate="print"/>
          <a:srcRect l="2088" t="20923"/>
          <a:stretch>
            <a:fillRect/>
          </a:stretch>
        </p:blipFill>
        <p:spPr bwMode="auto">
          <a:xfrm rot="530436">
            <a:off x="5352184" y="4487645"/>
            <a:ext cx="2775439" cy="200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7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Группа 14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6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4" name="Рисунок 23" descr="D:\Мамина\наши походы 2014\SAM_269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3684">
            <a:off x="1520699" y="4359392"/>
            <a:ext cx="28594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4000528" cy="11430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2800" b="1" dirty="0" smtClean="0"/>
              <a:t>Робочі уроки вчителя світової літератури Чернецької Н.Б.</a:t>
            </a:r>
            <a:endParaRPr lang="ru-RU" sz="2800" b="1" dirty="0"/>
          </a:p>
        </p:txBody>
      </p:sp>
      <p:pic>
        <p:nvPicPr>
          <p:cNvPr id="3" name="Рисунок 2" descr="D:\Мамина\2015 31 сычня\SAM_33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2786082" cy="2337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мина\2015 31 сычня\SAM_33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429132"/>
            <a:ext cx="2903803" cy="22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мина\2015 31 сычня\SAM_337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2890">
            <a:off x="5986805" y="3827314"/>
            <a:ext cx="2819155" cy="231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мина\2015 31 сычня\SAM_33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5184">
            <a:off x="5354894" y="561735"/>
            <a:ext cx="2748931" cy="199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амина\2015 31 сычня\SAM_333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11504">
            <a:off x="783688" y="4291014"/>
            <a:ext cx="2237757" cy="214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Мамина\1 урок 6 клас 2014\SAM_248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357430"/>
            <a:ext cx="2786082" cy="20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11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Группа 18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20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18514">
            <a:off x="986037" y="214414"/>
            <a:ext cx="4299939" cy="32170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smtClean="0">
                <a:latin typeface="+mn-lt"/>
              </a:rPr>
              <a:t>Матеріал </a:t>
            </a:r>
            <a:r>
              <a:rPr lang="uk-UA" sz="2800" b="1" smtClean="0">
                <a:latin typeface="+mn-lt"/>
              </a:rPr>
              <a:t>підготувала </a:t>
            </a:r>
            <a:r>
              <a:rPr lang="uk-UA" sz="2800" b="1" dirty="0" smtClean="0">
                <a:latin typeface="+mn-lt"/>
              </a:rPr>
              <a:t/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голова циклового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методичного об'єднання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вчителів-філологів </a:t>
            </a:r>
            <a:br>
              <a:rPr lang="uk-UA" sz="2800" b="1" dirty="0" smtClean="0">
                <a:latin typeface="+mn-lt"/>
              </a:rPr>
            </a:br>
            <a:r>
              <a:rPr lang="uk-UA" sz="2800" b="1" dirty="0" smtClean="0">
                <a:latin typeface="+mn-lt"/>
              </a:rPr>
              <a:t>Чернецька Н.Б.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Рисунок 3" descr="D:\Мамина\2014 фото м\SAM_2875.JPG"/>
          <p:cNvPicPr/>
          <p:nvPr/>
        </p:nvPicPr>
        <p:blipFill>
          <a:blip r:embed="rId2"/>
          <a:srcRect l="10000" t="8696" r="8333"/>
          <a:stretch>
            <a:fillRect/>
          </a:stretch>
        </p:blipFill>
        <p:spPr bwMode="auto">
          <a:xfrm rot="391987">
            <a:off x="3615140" y="3141319"/>
            <a:ext cx="400052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5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357982" cy="1060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Методична проблема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3116"/>
            <a:ext cx="7215238" cy="3983047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uk-UA" b="1" dirty="0"/>
              <a:t>Формування  життєвих  </a:t>
            </a:r>
            <a:r>
              <a:rPr lang="uk-UA" b="1" dirty="0" err="1"/>
              <a:t>компетентностей</a:t>
            </a:r>
            <a:r>
              <a:rPr lang="uk-UA" b="1" dirty="0"/>
              <a:t>  за допомогою елементів інноваційних технологій на уроках мови та літератури як шлях творчого поступу педагога та учня.</a:t>
            </a:r>
            <a:endParaRPr 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Группа 12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4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04"/>
            <a:ext cx="5000660" cy="15001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Наше кредо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43182"/>
            <a:ext cx="6400800" cy="314327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err="1" smtClean="0">
                <a:solidFill>
                  <a:srgbClr val="FFFF00"/>
                </a:solidFill>
              </a:rPr>
              <a:t>“Народ</a:t>
            </a:r>
            <a:r>
              <a:rPr lang="uk-UA" b="1" dirty="0" smtClean="0">
                <a:solidFill>
                  <a:srgbClr val="FFFF00"/>
                </a:solidFill>
              </a:rPr>
              <a:t> мій є! В його гарячих жилах</a:t>
            </a:r>
          </a:p>
          <a:p>
            <a:r>
              <a:rPr lang="uk-UA" b="1" dirty="0" smtClean="0">
                <a:solidFill>
                  <a:srgbClr val="FFFF00"/>
                </a:solidFill>
              </a:rPr>
              <a:t>Козацька кров пульсує і гуде!”</a:t>
            </a:r>
          </a:p>
          <a:p>
            <a:pPr algn="r"/>
            <a:r>
              <a:rPr lang="uk-UA" b="1" dirty="0" smtClean="0">
                <a:solidFill>
                  <a:srgbClr val="FFFF00"/>
                </a:solidFill>
              </a:rPr>
              <a:t>Василь Симоненко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" name="Группа 12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4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143536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Наш колектив </a:t>
            </a:r>
            <a:endParaRPr lang="ru-RU" b="1" dirty="0"/>
          </a:p>
        </p:txBody>
      </p:sp>
      <p:pic>
        <p:nvPicPr>
          <p:cNvPr id="4" name="Содержимое 3" descr="D:\Мамина\2015 31 сычня\SAM_3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5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5715040" cy="12144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200" b="1" dirty="0" smtClean="0"/>
              <a:t>Ми на педагогічних читаннях, присвячених В.О.Сухомлинському</a:t>
            </a:r>
            <a:endParaRPr lang="ru-RU" sz="3200" b="1" dirty="0"/>
          </a:p>
        </p:txBody>
      </p:sp>
      <p:pic>
        <p:nvPicPr>
          <p:cNvPr id="4" name="Содержимое 3" descr="D:\Мамина\наши походы 2014\SAM_268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6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" name="Группа 13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5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4638"/>
            <a:ext cx="557216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/>
              <a:t>Методичні засідання:вирішення першочергових питань</a:t>
            </a:r>
            <a:endParaRPr lang="ru-RU" sz="2800" b="1" dirty="0"/>
          </a:p>
        </p:txBody>
      </p:sp>
      <p:pic>
        <p:nvPicPr>
          <p:cNvPr id="3" name="Рисунок 2" descr="D:\Мамина\2014 фото м\SAM_28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5793" y="4423212"/>
            <a:ext cx="2996525" cy="22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Мамина\2014 фото м\SAM_28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9891">
            <a:off x="1390827" y="1643580"/>
            <a:ext cx="3765010" cy="28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16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24" name="Рисунок 23" descr="D:\Мамина\2014 фото м\SAM_287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9668">
            <a:off x="5643570" y="1857364"/>
            <a:ext cx="2878865" cy="215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572296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 smtClean="0"/>
              <a:t>Ми на </a:t>
            </a:r>
            <a:r>
              <a:rPr lang="ru-RU" sz="2800" b="1" dirty="0" err="1" smtClean="0"/>
              <a:t>міському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семінарі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відкриваємо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цікаві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сторінки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шкіл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нашого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міста</a:t>
            </a:r>
            <a:endParaRPr lang="ru-RU" sz="2800" b="1" dirty="0"/>
          </a:p>
        </p:txBody>
      </p:sp>
      <p:pic>
        <p:nvPicPr>
          <p:cNvPr id="5" name="Содержимое 4" descr="D:\Мамина\наши походы 2014\SAM_280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14338">
            <a:off x="333016" y="2019741"/>
            <a:ext cx="4038600" cy="3028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Содержимое 5" descr="D:\Мамина\наши походы 2014\SAM_280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693962">
            <a:off x="4842755" y="2517227"/>
            <a:ext cx="4038600" cy="3028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grpSp>
        <p:nvGrpSpPr>
          <p:cNvPr id="7" name="Группа 6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8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Группа 15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7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572164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Виставки, конкурси</a:t>
            </a:r>
            <a:endParaRPr lang="ru-RU" b="1" dirty="0"/>
          </a:p>
        </p:txBody>
      </p:sp>
      <p:grpSp>
        <p:nvGrpSpPr>
          <p:cNvPr id="4" name="Группа 4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Группа 21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23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8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2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1" name="Содержимое 30" descr="D:\Мамина\2015 31 сычня\SAM_3018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346814">
            <a:off x="1066548" y="1571796"/>
            <a:ext cx="3143272" cy="257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D:\Мамина\2015 31 сычня\SAM_3159.JPG"/>
          <p:cNvPicPr/>
          <p:nvPr/>
        </p:nvPicPr>
        <p:blipFill>
          <a:blip r:embed="rId5" cstate="print"/>
          <a:srcRect l="12669" t="17143" r="31328"/>
          <a:stretch>
            <a:fillRect/>
          </a:stretch>
        </p:blipFill>
        <p:spPr bwMode="auto">
          <a:xfrm>
            <a:off x="3643306" y="3929066"/>
            <a:ext cx="2538920" cy="282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D:\Мамина\2015 31 сычня\SAM_30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66739">
            <a:off x="4909948" y="1465089"/>
            <a:ext cx="3500462" cy="250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528641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/>
              <a:t>Місячник писемності</a:t>
            </a:r>
            <a:endParaRPr lang="ru-RU" sz="2800" b="1" dirty="0"/>
          </a:p>
        </p:txBody>
      </p:sp>
      <p:pic>
        <p:nvPicPr>
          <p:cNvPr id="5" name="Содержимое 4" descr="D:\Мамина\2015 31 сычня\SAM_304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287841">
            <a:off x="891318" y="1338917"/>
            <a:ext cx="2857520" cy="245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мина\2015 31 сычня\SAM_30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1973">
            <a:off x="5089661" y="1488993"/>
            <a:ext cx="3286148" cy="25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мина\2015 31 сычня\SAM_31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857628"/>
            <a:ext cx="3436164" cy="257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D:\Мамина\2015 31 сычня\SAM_3133.JPG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57642">
            <a:off x="6051507" y="4600709"/>
            <a:ext cx="2262717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25633" y="44268"/>
            <a:ext cx="945967" cy="6849544"/>
            <a:chOff x="25633" y="44268"/>
            <a:chExt cx="1163678" cy="6849544"/>
          </a:xfrm>
        </p:grpSpPr>
        <p:grpSp>
          <p:nvGrpSpPr>
            <p:cNvPr id="10" name="Группа 4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1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Группа 43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1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8" name="Группа 17"/>
          <p:cNvGrpSpPr/>
          <p:nvPr/>
        </p:nvGrpSpPr>
        <p:grpSpPr>
          <a:xfrm flipH="1">
            <a:off x="8244408" y="8456"/>
            <a:ext cx="871210" cy="6849544"/>
            <a:chOff x="25633" y="44268"/>
            <a:chExt cx="1163678" cy="6849544"/>
          </a:xfrm>
        </p:grpSpPr>
        <p:grpSp>
          <p:nvGrpSpPr>
            <p:cNvPr id="19" name="Группа 49"/>
            <p:cNvGrpSpPr/>
            <p:nvPr/>
          </p:nvGrpSpPr>
          <p:grpSpPr>
            <a:xfrm>
              <a:off x="25633" y="2204864"/>
              <a:ext cx="1161991" cy="4688948"/>
              <a:chOff x="23734" y="30338"/>
              <a:chExt cx="1790517" cy="6863474"/>
            </a:xfrm>
          </p:grpSpPr>
          <p:pic>
            <p:nvPicPr>
              <p:cNvPr id="24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50"/>
            <p:cNvGrpSpPr/>
            <p:nvPr/>
          </p:nvGrpSpPr>
          <p:grpSpPr>
            <a:xfrm>
              <a:off x="27320" y="44268"/>
              <a:ext cx="1161991" cy="4688948"/>
              <a:chOff x="23734" y="30338"/>
              <a:chExt cx="1790517" cy="6863474"/>
            </a:xfrm>
          </p:grpSpPr>
          <p:pic>
            <p:nvPicPr>
              <p:cNvPr id="21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41578" y="295650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261419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C:\Users\ТОЛЯ\Desktop\5555555555\Christian-Louboutin-sissi-3_1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38979" y="4840582"/>
                <a:ext cx="2318542" cy="1787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113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ЦИКЛОВЕ МЕТОДИЧНЕ ОБ’ЄДНАННЯ ВЧИТЕЛІВ-ФІЛОЛОГІВ</vt:lpstr>
      <vt:lpstr>Методична проблема</vt:lpstr>
      <vt:lpstr>Наше кредо</vt:lpstr>
      <vt:lpstr>Наш колектив </vt:lpstr>
      <vt:lpstr>Ми на педагогічних читаннях, присвячених В.О.Сухомлинському</vt:lpstr>
      <vt:lpstr>Методичні засідання:вирішення першочергових питань</vt:lpstr>
      <vt:lpstr>Ми на міському семінарі відкриваємо цікаві сторінки із життя шкіл нашого міста</vt:lpstr>
      <vt:lpstr>Виставки, конкурси</vt:lpstr>
      <vt:lpstr>Місячник писемності</vt:lpstr>
      <vt:lpstr>Конкурс читців </vt:lpstr>
      <vt:lpstr>Учитель української мови та літератури   Слепцова Т.М.   “Найтолерантніший учитель 2014”</vt:lpstr>
      <vt:lpstr>Будні учителя  української мови Каратаєвої І.С.</vt:lpstr>
      <vt:lpstr>Слайд 13</vt:lpstr>
      <vt:lpstr>Гарні результати : ІІ місце в конкурсі Петра Яцика</vt:lpstr>
      <vt:lpstr>Тиждень світової літератури та російської мови</vt:lpstr>
      <vt:lpstr>Робочі уроки вчителя світової літератури Чернецької Н.Б.</vt:lpstr>
      <vt:lpstr>Матеріал підготувала  голова циклового  методичного об'єднання  вчителів-філологів  Чернецька Н.Б.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2015-02-19T14:05:03Z</dcterms:created>
  <dcterms:modified xsi:type="dcterms:W3CDTF">2015-02-19T16:14:34Z</dcterms:modified>
</cp:coreProperties>
</file>