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1" r:id="rId6"/>
    <p:sldId id="272" r:id="rId7"/>
    <p:sldId id="263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6600"/>
    <a:srgbClr val="008000"/>
    <a:srgbClr val="126C36"/>
    <a:srgbClr val="30720C"/>
    <a:srgbClr val="996633"/>
    <a:srgbClr val="683316"/>
    <a:srgbClr val="990000"/>
    <a:srgbClr val="FF9933"/>
    <a:srgbClr val="C739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51" autoAdjust="0"/>
    <p:restoredTop sz="94676" autoAdjust="0"/>
  </p:normalViewPr>
  <p:slideViewPr>
    <p:cSldViewPr>
      <p:cViewPr varScale="1">
        <p:scale>
          <a:sx n="71" d="100"/>
          <a:sy n="71" d="100"/>
        </p:scale>
        <p:origin x="-7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84108-7E75-49D9-9C2D-68A223B4E5C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208AB-57E2-45F4-B378-7D866423C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F55-E18E-4214-9D38-7C9C5DAA7EE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87D4F2-40FA-4BC3-931A-1A2A2CBD5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F55-E18E-4214-9D38-7C9C5DAA7EE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D4F2-40FA-4BC3-931A-1A2A2CBD5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F55-E18E-4214-9D38-7C9C5DAA7EE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D4F2-40FA-4BC3-931A-1A2A2CBD5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F55-E18E-4214-9D38-7C9C5DAA7EE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87D4F2-40FA-4BC3-931A-1A2A2CBD5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F55-E18E-4214-9D38-7C9C5DAA7EE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D4F2-40FA-4BC3-931A-1A2A2CBD5C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F55-E18E-4214-9D38-7C9C5DAA7EE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D4F2-40FA-4BC3-931A-1A2A2CBD5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F55-E18E-4214-9D38-7C9C5DAA7EE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87D4F2-40FA-4BC3-931A-1A2A2CBD5C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F55-E18E-4214-9D38-7C9C5DAA7EE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D4F2-40FA-4BC3-931A-1A2A2CBD5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F55-E18E-4214-9D38-7C9C5DAA7EE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D4F2-40FA-4BC3-931A-1A2A2CBD5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F55-E18E-4214-9D38-7C9C5DAA7EE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D4F2-40FA-4BC3-931A-1A2A2CBD5C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ABF55-E18E-4214-9D38-7C9C5DAA7EE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D4F2-40FA-4BC3-931A-1A2A2CBD5C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2ABF55-E18E-4214-9D38-7C9C5DAA7EE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87D4F2-40FA-4BC3-931A-1A2A2CBD5C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 advClick="0" advTm="8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89;&#1072;&#1081;&#1090;%20&#1103;&#1085;&#1072;\8%20&#1040;%20&#1087;&#1088;&#1077;&#1079;&#1077;&#1085;&#1090;\Armik-Cartas%20De%20Amor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5286412"/>
          </a:xfrm>
        </p:spPr>
        <p:txBody>
          <a:bodyPr>
            <a:noAutofit/>
          </a:bodyPr>
          <a:lstStyle/>
          <a:p>
            <a:pPr algn="ctr"/>
            <a:r>
              <a:rPr lang="ru-RU" sz="6000" dirty="0" err="1" smtClean="0">
                <a:solidFill>
                  <a:srgbClr val="990000"/>
                </a:solidFill>
                <a:latin typeface="Mistral" pitchFamily="66" charset="0"/>
              </a:rPr>
              <a:t>Циклове</a:t>
            </a:r>
            <a:r>
              <a:rPr lang="ru-RU" sz="6000" dirty="0" smtClean="0">
                <a:solidFill>
                  <a:srgbClr val="990000"/>
                </a:solidFill>
                <a:latin typeface="Mistral" pitchFamily="66" charset="0"/>
              </a:rPr>
              <a:t> </a:t>
            </a:r>
            <a:r>
              <a:rPr lang="ru-RU" sz="6000" dirty="0" err="1" smtClean="0">
                <a:solidFill>
                  <a:srgbClr val="990000"/>
                </a:solidFill>
                <a:latin typeface="Mistral" pitchFamily="66" charset="0"/>
              </a:rPr>
              <a:t>Методичне</a:t>
            </a:r>
            <a:r>
              <a:rPr lang="ru-RU" sz="6000" dirty="0" smtClean="0">
                <a:solidFill>
                  <a:srgbClr val="990000"/>
                </a:solidFill>
                <a:latin typeface="Mistral" pitchFamily="66" charset="0"/>
              </a:rPr>
              <a:t> об</a:t>
            </a:r>
            <a:r>
              <a:rPr lang="en-US" sz="6000" dirty="0" smtClean="0">
                <a:solidFill>
                  <a:srgbClr val="990000"/>
                </a:solidFill>
                <a:latin typeface="Mistral" pitchFamily="66" charset="0"/>
              </a:rPr>
              <a:t>’</a:t>
            </a:r>
            <a:r>
              <a:rPr lang="ru-RU" sz="6000" dirty="0" err="1" smtClean="0">
                <a:solidFill>
                  <a:srgbClr val="990000"/>
                </a:solidFill>
                <a:latin typeface="Mistral" pitchFamily="66" charset="0"/>
              </a:rPr>
              <a:t>єднання</a:t>
            </a:r>
            <a:r>
              <a:rPr lang="uk-UA" sz="6000" dirty="0" smtClean="0">
                <a:solidFill>
                  <a:srgbClr val="990000"/>
                </a:solidFill>
                <a:latin typeface="Mistral" pitchFamily="66" charset="0"/>
              </a:rPr>
              <a:t> вчителів української мови та літератури,світової літератури,російської мови</a:t>
            </a:r>
            <a:r>
              <a:rPr lang="ru-RU" dirty="0" smtClean="0">
                <a:solidFill>
                  <a:srgbClr val="990000"/>
                </a:solidFill>
                <a:latin typeface="Mistral" pitchFamily="66" charset="0"/>
              </a:rPr>
              <a:t/>
            </a:r>
            <a:br>
              <a:rPr lang="ru-RU" dirty="0" smtClean="0">
                <a:solidFill>
                  <a:srgbClr val="990000"/>
                </a:solidFill>
                <a:latin typeface="Mistral" pitchFamily="66" charset="0"/>
              </a:rPr>
            </a:br>
            <a:r>
              <a:rPr lang="ru-RU" sz="9600" dirty="0" smtClean="0">
                <a:solidFill>
                  <a:srgbClr val="990000"/>
                </a:solidFill>
                <a:latin typeface="Mistral" pitchFamily="66" charset="0"/>
              </a:rPr>
              <a:t/>
            </a:r>
            <a:br>
              <a:rPr lang="ru-RU" sz="9600" dirty="0" smtClean="0">
                <a:solidFill>
                  <a:srgbClr val="990000"/>
                </a:solidFill>
                <a:latin typeface="Mistral" pitchFamily="66" charset="0"/>
              </a:rPr>
            </a:br>
            <a:r>
              <a:rPr lang="ru-RU" sz="9600" dirty="0" smtClean="0">
                <a:solidFill>
                  <a:srgbClr val="990000"/>
                </a:solidFill>
                <a:latin typeface="Mistral" pitchFamily="66" charset="0"/>
              </a:rPr>
              <a:t/>
            </a:r>
            <a:br>
              <a:rPr lang="ru-RU" sz="9600" dirty="0" smtClean="0">
                <a:solidFill>
                  <a:srgbClr val="990000"/>
                </a:solidFill>
                <a:latin typeface="Mistral" pitchFamily="66" charset="0"/>
              </a:rPr>
            </a:br>
            <a:endParaRPr lang="ru-RU" sz="9600" dirty="0">
              <a:solidFill>
                <a:srgbClr val="990000"/>
              </a:solidFill>
              <a:latin typeface="Mistral" pitchFamily="66" charset="0"/>
            </a:endParaRPr>
          </a:p>
        </p:txBody>
      </p:sp>
      <p:pic>
        <p:nvPicPr>
          <p:cNvPr id="4" name="Armik-Cartas De Am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428604"/>
            <a:ext cx="8358246" cy="5857916"/>
          </a:xfrm>
          <a:prstGeom prst="flowChartPunchedTap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Методична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uk-UA" sz="2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проблема ЦМО вчителів-філологів</a:t>
            </a:r>
            <a:r>
              <a:rPr lang="uk-UA" sz="2800" b="1" dirty="0" smtClean="0">
                <a:solidFill>
                  <a:srgbClr val="30720C"/>
                </a:solidFill>
                <a:latin typeface="Arial Black" pitchFamily="34" charset="0"/>
              </a:rPr>
              <a:t/>
            </a:r>
            <a:br>
              <a:rPr lang="uk-UA" sz="2800" b="1" dirty="0" smtClean="0">
                <a:solidFill>
                  <a:srgbClr val="30720C"/>
                </a:solidFill>
                <a:latin typeface="Arial Black" pitchFamily="34" charset="0"/>
              </a:rPr>
            </a:br>
            <a:r>
              <a:rPr lang="uk-UA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Формування  життєвих  </a:t>
            </a:r>
            <a:r>
              <a:rPr lang="uk-UA" sz="280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компетентностей</a:t>
            </a:r>
            <a:r>
              <a:rPr lang="uk-UA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за допомогою елементів інноваційних технологій на уроках мови та літератури як шлях творчого поступу педагога та учня.</a:t>
            </a:r>
            <a:r>
              <a:rPr lang="uk-UA" sz="2800" i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28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800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858180" cy="8572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i="1" u="sng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Головні завдання у викладанні  мови та літератури </a:t>
            </a:r>
            <a:endParaRPr lang="ru-RU" sz="28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285860"/>
            <a:ext cx="3008313" cy="514353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uk-UA" sz="2400" dirty="0" smtClean="0">
                <a:latin typeface="Arial Black" pitchFamily="34" charset="0"/>
              </a:rPr>
              <a:t>1.  Засвоєння норм сучасної української мови  та творче сприйняття учнями естетичних та духовних цінностей текстів.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 </a:t>
            </a:r>
          </a:p>
          <a:p>
            <a:r>
              <a:rPr lang="uk-UA" sz="2400" dirty="0" smtClean="0">
                <a:latin typeface="Arial Black" pitchFamily="34" charset="0"/>
              </a:rPr>
              <a:t>2.  Формування навичок комунікативно виправданого використання засобів мови з дотриманням етикетних норм спілкування.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 </a:t>
            </a:r>
          </a:p>
          <a:p>
            <a:r>
              <a:rPr lang="uk-UA" sz="2400" dirty="0" smtClean="0">
                <a:latin typeface="Arial Black" pitchFamily="34" charset="0"/>
              </a:rPr>
              <a:t>3.  Виховання потреби вивчати українську мову ,  українську та світову літератури.</a:t>
            </a:r>
            <a:endParaRPr lang="ru-RU" sz="2400" dirty="0" smtClean="0"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1029" name="Picture 5" descr="F:\фото МО філологів\SAM_99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857364"/>
            <a:ext cx="4926040" cy="3694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8000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Рідна мово,росту я крізь тебе,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Крізь родовища дум і краси.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курганом стою серед степу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кордоні сльози і роси.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Я прошитий травою густою,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Я промитий Дніпром до кісток.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Рідна мово, без тебе ніхто я,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Мов відірваний вітром листок.</a:t>
            </a:r>
          </a:p>
          <a:p>
            <a:pPr algn="r"/>
            <a:r>
              <a:rPr lang="uk-UA" dirty="0" smtClean="0"/>
              <a:t>(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П.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Перебийніс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4800" y="214290"/>
            <a:ext cx="6624654" cy="108111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dirty="0" smtClean="0"/>
              <a:t>Мова-найважливіший засіб пізнання,спілкування і  впливу</a:t>
            </a:r>
            <a:endParaRPr lang="ru-RU" sz="3200" b="1" dirty="0"/>
          </a:p>
        </p:txBody>
      </p:sp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20" y="214291"/>
            <a:ext cx="4572032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8000"/>
                </a:solidFill>
                <a:latin typeface="Arial Black" pitchFamily="34" charset="0"/>
              </a:rPr>
              <a:t>Чернецька Наталія Борисівна </a:t>
            </a:r>
            <a:endParaRPr lang="uk-UA" b="1" i="1" u="sng" dirty="0" smtClean="0">
              <a:solidFill>
                <a:srgbClr val="008000"/>
              </a:solidFill>
            </a:endParaRPr>
          </a:p>
          <a:p>
            <a:r>
              <a:rPr lang="uk-UA" b="1" dirty="0" smtClean="0">
                <a:solidFill>
                  <a:srgbClr val="30720C"/>
                </a:solidFill>
                <a:latin typeface="Arial Black" pitchFamily="34" charset="0"/>
              </a:rPr>
              <a:t>голова</a:t>
            </a:r>
            <a:r>
              <a:rPr lang="en-US" b="1" dirty="0" smtClean="0">
                <a:solidFill>
                  <a:srgbClr val="30720C"/>
                </a:solidFill>
                <a:latin typeface="Arial Black" pitchFamily="34" charset="0"/>
              </a:rPr>
              <a:t> </a:t>
            </a:r>
            <a:r>
              <a:rPr lang="uk-UA" b="1" dirty="0" smtClean="0">
                <a:solidFill>
                  <a:srgbClr val="30720C"/>
                </a:solidFill>
                <a:latin typeface="Arial Black" pitchFamily="34" charset="0"/>
              </a:rPr>
              <a:t>циклового методичного об</a:t>
            </a:r>
            <a:r>
              <a:rPr lang="en-US" b="1" dirty="0" smtClean="0">
                <a:solidFill>
                  <a:srgbClr val="30720C"/>
                </a:solidFill>
                <a:latin typeface="Arial Black" pitchFamily="34" charset="0"/>
              </a:rPr>
              <a:t>’</a:t>
            </a:r>
            <a:r>
              <a:rPr lang="uk-UA" b="1" dirty="0" smtClean="0">
                <a:solidFill>
                  <a:srgbClr val="30720C"/>
                </a:solidFill>
                <a:latin typeface="Arial Black" pitchFamily="34" charset="0"/>
              </a:rPr>
              <a:t>єднання вчителів-філологів </a:t>
            </a:r>
          </a:p>
          <a:p>
            <a:r>
              <a:rPr lang="uk-UA" b="1" u="sng" dirty="0" smtClean="0">
                <a:solidFill>
                  <a:srgbClr val="7030A0"/>
                </a:solidFill>
                <a:latin typeface="Arial Black" pitchFamily="34" charset="0"/>
              </a:rPr>
              <a:t>Головна мета  вчителя </a:t>
            </a:r>
            <a:r>
              <a:rPr lang="uk-UA" b="1" dirty="0" smtClean="0"/>
              <a:t> виховувати в учнів загальнолюдські цінності добра, справедливості,людяності,милосердя.</a:t>
            </a:r>
            <a:endParaRPr lang="ru-RU" dirty="0"/>
          </a:p>
        </p:txBody>
      </p:sp>
      <p:pic>
        <p:nvPicPr>
          <p:cNvPr id="11" name="Рисунок 10" descr="D:\Pictures\2010_05_03\IMG_0690.JPG"/>
          <p:cNvPicPr/>
          <p:nvPr/>
        </p:nvPicPr>
        <p:blipFill>
          <a:blip r:embed="rId3" cstate="print"/>
          <a:srcRect l="19186" t="11610" r="25000" b="34984"/>
          <a:stretch>
            <a:fillRect/>
          </a:stretch>
        </p:blipFill>
        <p:spPr bwMode="auto">
          <a:xfrm>
            <a:off x="5286380" y="785794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00034" y="2500306"/>
            <a:ext cx="4286280" cy="357981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  <a:latin typeface="Arial Black" pitchFamily="34" charset="0"/>
              </a:rPr>
              <a:t>Методична проблема</a:t>
            </a:r>
          </a:p>
          <a:p>
            <a:r>
              <a:rPr lang="uk-UA" sz="2800" b="1" dirty="0" err="1" smtClean="0"/>
              <a:t>“Формування</a:t>
            </a:r>
            <a:r>
              <a:rPr lang="uk-UA" sz="2800" b="1" dirty="0" smtClean="0"/>
              <a:t> мовленнєвої культури на уроках  словесності для розвитку творчих здібностей в </a:t>
            </a:r>
            <a:r>
              <a:rPr lang="uk-UA" sz="2800" b="1" dirty="0" err="1" smtClean="0"/>
              <a:t>учнів”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143504" y="4429132"/>
            <a:ext cx="3857652" cy="14773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>
                <a:latin typeface="Arial Black" pitchFamily="34" charset="0"/>
              </a:rPr>
              <a:t>Плакати,сміятися,любити,</a:t>
            </a:r>
          </a:p>
          <a:p>
            <a:r>
              <a:rPr lang="uk-UA" dirty="0" smtClean="0">
                <a:latin typeface="Arial Black" pitchFamily="34" charset="0"/>
              </a:rPr>
              <a:t>Обіймати думами світи,</a:t>
            </a:r>
          </a:p>
          <a:p>
            <a:r>
              <a:rPr lang="uk-UA" dirty="0" smtClean="0">
                <a:latin typeface="Arial Black" pitchFamily="34" charset="0"/>
              </a:rPr>
              <a:t>Перелити душу свою в діти</a:t>
            </a:r>
          </a:p>
          <a:p>
            <a:r>
              <a:rPr lang="uk-UA" dirty="0" smtClean="0">
                <a:latin typeface="Arial Black" pitchFamily="34" charset="0"/>
              </a:rPr>
              <a:t>І зорею в небо відійти. </a:t>
            </a:r>
          </a:p>
          <a:p>
            <a:pPr algn="r"/>
            <a:r>
              <a:rPr lang="uk-UA" dirty="0" smtClean="0">
                <a:latin typeface="Arial Black" pitchFamily="34" charset="0"/>
              </a:rPr>
              <a:t>(М.Луків)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8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-31750" sx="95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sz="2400" dirty="0" err="1" smtClean="0">
                <a:solidFill>
                  <a:srgbClr val="7030A0"/>
                </a:solidFill>
                <a:latin typeface="Arial Black" pitchFamily="34" charset="0"/>
              </a:rPr>
              <a:t>Методичнапроблема</a:t>
            </a:r>
            <a:endParaRPr lang="uk-UA" sz="2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uk-UA" sz="2600" b="1" dirty="0" smtClean="0">
                <a:latin typeface="Arial Black" pitchFamily="34" charset="0"/>
              </a:rPr>
              <a:t>Реалізація творчого потенціалу вчителя та учнів на уроках української словесності як шлях до формування ключових </a:t>
            </a:r>
            <a:r>
              <a:rPr lang="uk-UA" sz="2600" b="1" dirty="0" err="1" smtClean="0">
                <a:latin typeface="Arial Black" pitchFamily="34" charset="0"/>
              </a:rPr>
              <a:t>компетентностей</a:t>
            </a:r>
            <a:r>
              <a:rPr lang="uk-UA" sz="2600" b="1" dirty="0" smtClean="0">
                <a:latin typeface="Arial Black" pitchFamily="34" charset="0"/>
              </a:rPr>
              <a:t> вихованців.</a:t>
            </a:r>
            <a:r>
              <a:rPr lang="uk-UA" b="1" dirty="0" smtClean="0"/>
              <a:t>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0127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100" dirty="0" err="1" smtClean="0">
                <a:solidFill>
                  <a:srgbClr val="126C36"/>
                </a:solidFill>
                <a:latin typeface="Arial Black" pitchFamily="34" charset="0"/>
              </a:rPr>
              <a:t>Слепцова</a:t>
            </a:r>
            <a:r>
              <a:rPr lang="uk-UA" sz="3100" dirty="0" smtClean="0">
                <a:solidFill>
                  <a:srgbClr val="126C36"/>
                </a:solidFill>
                <a:latin typeface="Arial Black" pitchFamily="34" charset="0"/>
              </a:rPr>
              <a:t> Тетяна Михайлівна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 smtClean="0">
                <a:solidFill>
                  <a:srgbClr val="008000"/>
                </a:solidFill>
                <a:latin typeface="Arial Black" pitchFamily="34" charset="0"/>
              </a:rPr>
              <a:t>вчитель української мови та літератури</a:t>
            </a:r>
            <a:endParaRPr lang="ru-RU" sz="27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D:\наташа і клас\SAM_1384.JPG"/>
          <p:cNvPicPr>
            <a:picLocks noGrp="1"/>
          </p:cNvPicPr>
          <p:nvPr>
            <p:ph sz="half" idx="2"/>
          </p:nvPr>
        </p:nvPicPr>
        <p:blipFill>
          <a:blip r:embed="rId3"/>
          <a:srcRect l="41020" t="40869" r="43215" b="30641"/>
          <a:stretch>
            <a:fillRect/>
          </a:stretch>
        </p:blipFill>
        <p:spPr bwMode="auto">
          <a:xfrm>
            <a:off x="5286380" y="1785926"/>
            <a:ext cx="2786082" cy="32861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5286348" y="5214950"/>
            <a:ext cx="3857652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err="1" smtClean="0">
                <a:latin typeface="Arial Black" pitchFamily="34" charset="0"/>
              </a:rPr>
              <a:t>“Багато</a:t>
            </a:r>
            <a:r>
              <a:rPr lang="uk-UA" dirty="0" smtClean="0">
                <a:latin typeface="Arial Black" pitchFamily="34" charset="0"/>
              </a:rPr>
              <a:t> є в світі таємниць, і одна з найбільших </a:t>
            </a:r>
          </a:p>
          <a:p>
            <a:r>
              <a:rPr lang="uk-UA" dirty="0" smtClean="0">
                <a:latin typeface="Arial Black" pitchFamily="34" charset="0"/>
              </a:rPr>
              <a:t>з-проміж них </a:t>
            </a:r>
            <a:r>
              <a:rPr lang="uk-UA" dirty="0" err="1" smtClean="0">
                <a:latin typeface="Arial Black" pitchFamily="34" charset="0"/>
              </a:rPr>
              <a:t>мова”</a:t>
            </a:r>
            <a:r>
              <a:rPr lang="uk-UA" dirty="0" smtClean="0">
                <a:latin typeface="Arial Black" pitchFamily="34" charset="0"/>
              </a:rPr>
              <a:t>.</a:t>
            </a:r>
          </a:p>
          <a:p>
            <a:pPr algn="r"/>
            <a:r>
              <a:rPr lang="uk-UA" b="1" dirty="0" smtClean="0"/>
              <a:t>(І.Вихованець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  <p:transition spd="slow" advClick="0" advTm="8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72000" sy="72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9286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dirty="0" err="1" smtClean="0">
                <a:solidFill>
                  <a:srgbClr val="008000"/>
                </a:solidFill>
                <a:latin typeface="Arial Black" pitchFamily="34" charset="0"/>
              </a:rPr>
              <a:t>Каратаєва</a:t>
            </a:r>
            <a:r>
              <a:rPr lang="uk-UA" sz="2800" dirty="0" smtClean="0">
                <a:solidFill>
                  <a:srgbClr val="008000"/>
                </a:solidFill>
                <a:latin typeface="Arial Black" pitchFamily="34" charset="0"/>
              </a:rPr>
              <a:t> Інна Станіславівна 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400" dirty="0" smtClean="0">
                <a:solidFill>
                  <a:srgbClr val="30720C"/>
                </a:solidFill>
                <a:latin typeface="Arial Black" pitchFamily="34" charset="0"/>
              </a:rPr>
              <a:t>вчитель української мови та літератури</a:t>
            </a:r>
            <a:endParaRPr lang="ru-RU" sz="2400" dirty="0">
              <a:solidFill>
                <a:srgbClr val="30720C"/>
              </a:solidFill>
              <a:latin typeface="Arial Black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191000" cy="4724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400" dirty="0" err="1" smtClean="0">
                <a:solidFill>
                  <a:srgbClr val="7030A0"/>
                </a:solidFill>
                <a:latin typeface="Arial Black" pitchFamily="34" charset="0"/>
              </a:rPr>
              <a:t>Методичнапроблема</a:t>
            </a:r>
            <a:endParaRPr lang="uk-UA" sz="2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uk-UA" b="1" dirty="0" smtClean="0">
                <a:latin typeface="Arial Black" pitchFamily="34" charset="0"/>
              </a:rPr>
              <a:t>Впровадження методів розвитку  критичного мислення  як засобу формування творчих здібностей у школярів</a:t>
            </a:r>
          </a:p>
        </p:txBody>
      </p:sp>
      <p:pic>
        <p:nvPicPr>
          <p:cNvPr id="5" name="Содержимое 4" descr="D:\фото день здор 2012\день рождения серенького 268.JPG"/>
          <p:cNvPicPr>
            <a:picLocks noGrp="1"/>
          </p:cNvPicPr>
          <p:nvPr>
            <p:ph sz="half" idx="2"/>
          </p:nvPr>
        </p:nvPicPr>
        <p:blipFill>
          <a:blip r:embed="rId3"/>
          <a:srcRect l="27061" t="39561" r="64551" b="43309"/>
          <a:stretch>
            <a:fillRect/>
          </a:stretch>
        </p:blipFill>
        <p:spPr bwMode="auto">
          <a:xfrm>
            <a:off x="5072066" y="1214422"/>
            <a:ext cx="314327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5143512"/>
            <a:ext cx="4214842" cy="1477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uk-UA" b="1" dirty="0" err="1" smtClean="0">
                <a:latin typeface="Arial Black" pitchFamily="34" charset="0"/>
              </a:rPr>
              <a:t>“Від</a:t>
            </a:r>
            <a:r>
              <a:rPr lang="uk-UA" b="1" dirty="0" smtClean="0">
                <a:latin typeface="Arial Black" pitchFamily="34" charset="0"/>
              </a:rPr>
              <a:t> людського життя на землі  і навіть від життя цілих поколінь людей залишається на землі тільки </a:t>
            </a:r>
            <a:r>
              <a:rPr lang="uk-UA" b="1" dirty="0" err="1" smtClean="0">
                <a:latin typeface="Arial Black" pitchFamily="34" charset="0"/>
              </a:rPr>
              <a:t>прекрасне”</a:t>
            </a:r>
            <a:r>
              <a:rPr lang="uk-UA" b="1" dirty="0" smtClean="0">
                <a:latin typeface="Arial Black" pitchFamily="34" charset="0"/>
              </a:rPr>
              <a:t> (О.Довженко) 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8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38100" ty="31750" sx="81000" sy="72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1752" y="71414"/>
            <a:ext cx="8686800" cy="122703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dirty="0" smtClean="0">
                <a:latin typeface="Arial Black" pitchFamily="34" charset="0"/>
              </a:rPr>
              <a:t>Головна наша </a:t>
            </a:r>
            <a:r>
              <a:rPr lang="uk-UA" sz="2800" dirty="0" err="1" smtClean="0">
                <a:latin typeface="Arial Black" pitchFamily="34" charset="0"/>
              </a:rPr>
              <a:t>мета-</a:t>
            </a:r>
            <a:r>
              <a:rPr lang="uk-UA" sz="2800" dirty="0" smtClean="0">
                <a:latin typeface="Arial Black" pitchFamily="34" charset="0"/>
              </a:rPr>
              <a:t>  </a:t>
            </a:r>
            <a:br>
              <a:rPr lang="uk-UA" sz="2800" dirty="0" smtClean="0">
                <a:latin typeface="Arial Black" pitchFamily="34" charset="0"/>
              </a:rPr>
            </a:br>
            <a:r>
              <a:rPr lang="uk-UA" sz="2400" dirty="0" smtClean="0">
                <a:latin typeface="Arial Black" pitchFamily="34" charset="0"/>
              </a:rPr>
              <a:t>навчити учнів любити свій край,свою мову, свою рідну Україну.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8" name="Рисунок 7" descr="D:\Мамина\2014 фото м\SAM_28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14422"/>
            <a:ext cx="4000528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Мамина\2014 фото м\SAM_28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000480"/>
            <a:ext cx="4143404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D:\Мамина\2014 фото м\SAM_2875.JPG"/>
          <p:cNvPicPr>
            <a:picLocks noGrp="1"/>
          </p:cNvPicPr>
          <p:nvPr>
            <p:ph sz="half" idx="1"/>
          </p:nvPr>
        </p:nvPicPr>
        <p:blipFill>
          <a:blip r:embed="rId5"/>
          <a:srcRect l="6818" t="15909" r="19885" b="6818"/>
          <a:stretch>
            <a:fillRect/>
          </a:stretch>
        </p:blipFill>
        <p:spPr bwMode="auto">
          <a:xfrm>
            <a:off x="357158" y="1428736"/>
            <a:ext cx="4000528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66000" sy="66000" flip="none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85728"/>
            <a:ext cx="8686800" cy="8412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Ми вміємо проводити  уроки для міських семінарів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F:\фото семінар  укр мова\IMG_3541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4000528" cy="3214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F:\фото семінар  укр мова\IMG_35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85926"/>
            <a:ext cx="371477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594</TotalTime>
  <Words>246</Words>
  <Application>Microsoft Office PowerPoint</Application>
  <PresentationFormat>Экран (4:3)</PresentationFormat>
  <Paragraphs>40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Циклове Методичне об’єднання вчителів української мови та літератури,світової літератури,російської мови   </vt:lpstr>
      <vt:lpstr>Методична проблема ЦМО вчителів-філологів Формування  життєвих  компетентностей  за допомогою елементів інноваційних технологій на уроках мови та літератури як шлях творчого поступу педагога та учня. </vt:lpstr>
      <vt:lpstr>Головні завдання у викладанні  мови та літератури </vt:lpstr>
      <vt:lpstr>Мова-найважливіший засіб пізнання,спілкування і  впливу</vt:lpstr>
      <vt:lpstr>Слайд 5</vt:lpstr>
      <vt:lpstr>Слепцова Тетяна Михайлівна  вчитель української мови та літератури</vt:lpstr>
      <vt:lpstr>Каратаєва Інна Станіславівна   вчитель української мови та літератури</vt:lpstr>
      <vt:lpstr>Головна наша мета-   навчити учнів любити свій край,свою мову, свою рідну Україну.</vt:lpstr>
      <vt:lpstr>Ми вміємо проводити  уроки для міських семінарів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Презентация1</dc:title>
  <dc:creator>ДИНА</dc:creator>
  <dc:description/>
  <cp:lastModifiedBy>User</cp:lastModifiedBy>
  <cp:revision>75</cp:revision>
  <dcterms:created xsi:type="dcterms:W3CDTF">2009-06-06T13:48:20Z</dcterms:created>
  <dcterms:modified xsi:type="dcterms:W3CDTF">2014-10-20T17:20:51Z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Презентация1</vt:lpwstr>
  </property>
  <property fmtid="{D5CDD505-2E9C-101B-9397-08002B2CF9AE}" pid="3" name="SlideDescription">
    <vt:lpwstr/>
  </property>
</Properties>
</file>