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9" r:id="rId5"/>
    <p:sldId id="262" r:id="rId6"/>
    <p:sldId id="263" r:id="rId7"/>
    <p:sldId id="265" r:id="rId8"/>
    <p:sldId id="266" r:id="rId9"/>
    <p:sldId id="264" r:id="rId10"/>
    <p:sldId id="267" r:id="rId11"/>
    <p:sldId id="275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6297901-9C50-4289-A8CA-878072941B4F}" type="datetimeFigureOut">
              <a:rPr lang="uk-UA" smtClean="0"/>
              <a:pPr/>
              <a:t>20.10.2014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CC53289-D2AA-4F89-9EFB-42C4FFE306B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7901-9C50-4289-A8CA-878072941B4F}" type="datetimeFigureOut">
              <a:rPr lang="uk-UA" smtClean="0"/>
              <a:pPr/>
              <a:t>20.10.2014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3289-D2AA-4F89-9EFB-42C4FFE306B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7901-9C50-4289-A8CA-878072941B4F}" type="datetimeFigureOut">
              <a:rPr lang="uk-UA" smtClean="0"/>
              <a:pPr/>
              <a:t>20.10.2014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3289-D2AA-4F89-9EFB-42C4FFE306B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297901-9C50-4289-A8CA-878072941B4F}" type="datetimeFigureOut">
              <a:rPr lang="uk-UA" smtClean="0"/>
              <a:pPr/>
              <a:t>20.10.2014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C53289-D2AA-4F89-9EFB-42C4FFE306B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6297901-9C50-4289-A8CA-878072941B4F}" type="datetimeFigureOut">
              <a:rPr lang="uk-UA" smtClean="0"/>
              <a:pPr/>
              <a:t>20.10.2014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CC53289-D2AA-4F89-9EFB-42C4FFE306B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7901-9C50-4289-A8CA-878072941B4F}" type="datetimeFigureOut">
              <a:rPr lang="uk-UA" smtClean="0"/>
              <a:pPr/>
              <a:t>20.10.2014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3289-D2AA-4F89-9EFB-42C4FFE306B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7901-9C50-4289-A8CA-878072941B4F}" type="datetimeFigureOut">
              <a:rPr lang="uk-UA" smtClean="0"/>
              <a:pPr/>
              <a:t>20.10.2014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3289-D2AA-4F89-9EFB-42C4FFE306B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297901-9C50-4289-A8CA-878072941B4F}" type="datetimeFigureOut">
              <a:rPr lang="uk-UA" smtClean="0"/>
              <a:pPr/>
              <a:t>20.10.2014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C53289-D2AA-4F89-9EFB-42C4FFE306B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7901-9C50-4289-A8CA-878072941B4F}" type="datetimeFigureOut">
              <a:rPr lang="uk-UA" smtClean="0"/>
              <a:pPr/>
              <a:t>20.10.2014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3289-D2AA-4F89-9EFB-42C4FFE306B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297901-9C50-4289-A8CA-878072941B4F}" type="datetimeFigureOut">
              <a:rPr lang="uk-UA" smtClean="0"/>
              <a:pPr/>
              <a:t>20.10.2014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C53289-D2AA-4F89-9EFB-42C4FFE306B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297901-9C50-4289-A8CA-878072941B4F}" type="datetimeFigureOut">
              <a:rPr lang="uk-UA" smtClean="0"/>
              <a:pPr/>
              <a:t>20.10.2014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C53289-D2AA-4F89-9EFB-42C4FFE306B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6297901-9C50-4289-A8CA-878072941B4F}" type="datetimeFigureOut">
              <a:rPr lang="uk-UA" smtClean="0"/>
              <a:pPr/>
              <a:t>20.10.2014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C53289-D2AA-4F89-9EFB-42C4FFE306B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7224" y="500042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00" spc="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Комунальний заклад</a:t>
            </a:r>
            <a:r>
              <a:rPr lang="ru-RU" sz="1800" spc="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pc="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spc="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«Загальноосвітня школа І – ІІІ ступенів №3</a:t>
            </a:r>
            <a:r>
              <a:rPr lang="ru-RU" sz="1800" spc="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spc="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spc="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Кіровоградської міської ради</a:t>
            </a:r>
            <a:r>
              <a:rPr lang="ru-RU" sz="1800" spc="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pc="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spc="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Кіровоградської області імені Олени Журливої»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2571744"/>
            <a:ext cx="5829296" cy="250033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Циклове методичне об'єднання вчителів початкових класів та вихователів ГПД</a:t>
            </a:r>
            <a:endParaRPr lang="uk-UA" sz="40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5361" name="Picture 1" descr="H:\анимации\uchitel_sredi_knig.jp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5500702"/>
            <a:ext cx="1333500" cy="95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адпись 9"/>
          <p:cNvSpPr txBox="1">
            <a:spLocks noChangeArrowheads="1"/>
          </p:cNvSpPr>
          <p:nvPr/>
        </p:nvSpPr>
        <p:spPr bwMode="auto">
          <a:xfrm>
            <a:off x="785786" y="714356"/>
            <a:ext cx="3643339" cy="4286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Скріпниченко Людмила Миколаївна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600" b="0" i="0" u="none" strike="noStrike" cap="none" normalizeH="0" baseline="0" noProof="1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600" b="0" i="0" u="none" strike="noStrike" cap="none" normalizeH="0" baseline="0" noProof="1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600" b="0" i="0" u="none" strike="noStrike" cap="none" normalizeH="0" baseline="0" noProof="1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600" b="0" i="0" u="none" strike="noStrike" cap="none" normalizeH="0" baseline="0" noProof="1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600" b="0" i="0" u="none" strike="noStrike" cap="none" normalizeH="0" baseline="0" noProof="1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1934" y="1357298"/>
            <a:ext cx="4143404" cy="17859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b="1" i="1" dirty="0" smtClean="0"/>
              <a:t>Методична проблема:</a:t>
            </a:r>
          </a:p>
          <a:p>
            <a:endParaRPr lang="uk-UA" b="1" i="1" dirty="0"/>
          </a:p>
          <a:p>
            <a:r>
              <a:rPr lang="uk-UA" b="1" i="1" dirty="0" err="1" smtClean="0"/>
              <a:t>“Метод</a:t>
            </a:r>
            <a:r>
              <a:rPr lang="uk-UA" b="1" i="1" dirty="0" smtClean="0"/>
              <a:t> </a:t>
            </a:r>
            <a:r>
              <a:rPr lang="uk-UA" b="1" i="1" dirty="0"/>
              <a:t>проектів, як засіб формування ключових </a:t>
            </a:r>
            <a:r>
              <a:rPr lang="uk-UA" b="1" i="1" dirty="0" err="1"/>
              <a:t>компетентностей</a:t>
            </a:r>
            <a:r>
              <a:rPr lang="uk-UA" b="1" i="1" dirty="0"/>
              <a:t> молодших </a:t>
            </a:r>
            <a:r>
              <a:rPr lang="uk-UA" b="1" i="1" dirty="0" err="1" smtClean="0"/>
              <a:t>школярів”</a:t>
            </a:r>
            <a:r>
              <a:rPr lang="uk-UA" b="1" i="1" dirty="0" smtClean="0"/>
              <a:t>.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3286116" y="3429000"/>
            <a:ext cx="3286148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Педагогічне кредо: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«Учень – це не посудина,   яку треба заповнити,     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це факел,             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потрібно запалити»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DSC02030"/>
          <p:cNvPicPr>
            <a:picLocks noChangeAspect="1" noChangeArrowheads="1"/>
          </p:cNvPicPr>
          <p:nvPr/>
        </p:nvPicPr>
        <p:blipFill>
          <a:blip r:embed="rId3" cstate="print"/>
          <a:srcRect l="4255" r="16248"/>
          <a:stretch>
            <a:fillRect/>
          </a:stretch>
        </p:blipFill>
        <p:spPr bwMode="auto">
          <a:xfrm>
            <a:off x="785786" y="1785926"/>
            <a:ext cx="2092327" cy="23574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5143512"/>
            <a:ext cx="4857784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Посада: вихователь групи продовженого дня Кваліфікація: вчитель 2 категорії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вихователь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продовженого дня  1 категорія.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Стаж: 15 років.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\CAM000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71546"/>
            <a:ext cx="19288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57620" y="1214422"/>
            <a:ext cx="4857752" cy="1446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Методична проблема: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i="1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“Розвиток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мовлення  молодших школярів на уроках української мови шляхом збагачення словникового запасу </a:t>
            </a:r>
            <a:r>
              <a:rPr kumimoji="0" lang="uk-UA" sz="1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учнів”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285984" y="3786190"/>
            <a:ext cx="4357718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"</a:t>
            </a:r>
            <a:r>
              <a:rPr lang="ru-RU" sz="3600" b="1" kern="10" dirty="0" err="1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Найбільше</a:t>
            </a:r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600" b="1" kern="10" dirty="0" err="1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щастя</a:t>
            </a:r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 для </a:t>
            </a:r>
            <a:r>
              <a:rPr lang="ru-RU" sz="3600" b="1" kern="10" dirty="0" err="1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людини</a:t>
            </a:r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 – </a:t>
            </a:r>
          </a:p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     </a:t>
            </a:r>
            <a:r>
              <a:rPr lang="ru-RU" sz="3600" b="1" kern="10" dirty="0" err="1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вкласти</a:t>
            </a:r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 душу в </a:t>
            </a:r>
            <a:r>
              <a:rPr lang="ru-RU" sz="3600" b="1" kern="10" dirty="0" err="1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улюблену</a:t>
            </a:r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 справу"</a:t>
            </a:r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endParaRPr lang="uk-UA" sz="3600" b="1" kern="10" dirty="0">
              <a:ln w="9525"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596" y="428604"/>
            <a:ext cx="485775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Наливайченко</a:t>
            </a: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етяна </a:t>
            </a:r>
            <a:r>
              <a:rPr kumimoji="0" lang="uk-UA" sz="1800" b="1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Дмитріївна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3143248"/>
            <a:ext cx="28575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Педагогічне кредо: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929198"/>
            <a:ext cx="4929222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81000" algn="just" eaLnBrk="0" hangingPunct="0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Посада: Вчитель початкових класів.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81000" algn="just" eaLnBrk="0" hangingPunct="0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Освіта – вища.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81000" eaLnBrk="0" hangingPunct="0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Кваліфікація: Вчитель вищої 	категорії.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81000" algn="just" eaLnBrk="0" hangingPunct="0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Звання: «Старший вчитель».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81000" algn="just" eaLnBrk="0" hangingPunct="0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Стаж – 33 роки.</a:t>
            </a:r>
            <a:endParaRPr lang="uk-UA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467600" cy="107157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Тематика засідань ЦМО вчителів початкових класів та вихователів ГПД на 2014 – 2015 </a:t>
            </a:r>
            <a:r>
              <a:rPr lang="uk-UA" sz="2400" b="1" dirty="0" err="1" smtClean="0">
                <a:solidFill>
                  <a:schemeClr val="accent3">
                    <a:lumMod val="75000"/>
                  </a:schemeClr>
                </a:solidFill>
              </a:rPr>
              <a:t>н.р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uk-UA" sz="2400" b="1" i="1" spc="-2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000" b="1" spc="-2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Перше  засідання</a:t>
            </a:r>
            <a:endParaRPr lang="uk-UA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7" y="1397000"/>
          <a:ext cx="8143931" cy="5314996"/>
        </p:xfrm>
        <a:graphic>
          <a:graphicData uri="http://schemas.openxmlformats.org/drawingml/2006/table">
            <a:tbl>
              <a:tblPr/>
              <a:tblGrid>
                <a:gridCol w="684420"/>
                <a:gridCol w="4244801"/>
                <a:gridCol w="1714512"/>
                <a:gridCol w="1500198"/>
              </a:tblGrid>
              <a:tr h="246050">
                <a:tc>
                  <a:txBody>
                    <a:bodyPr/>
                    <a:lstStyle/>
                    <a:p>
                      <a:pPr marL="8890" marR="31750" indent="27305"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uk-UA" sz="1200" b="1" spc="-55" dirty="0">
                          <a:latin typeface="Times New Roman"/>
                          <a:ea typeface="Times New Roman"/>
                          <a:cs typeface="Times New Roman"/>
                        </a:rPr>
                        <a:t>п/</a:t>
                      </a:r>
                      <a:r>
                        <a:rPr lang="uk-UA" sz="1200" b="1" spc="-55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uk-UA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03" marR="22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4710"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Тематика засідань</a:t>
                      </a:r>
                    </a:p>
                  </a:txBody>
                  <a:tcPr marL="22803" marR="22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spc="-25" dirty="0">
                          <a:latin typeface="Times New Roman"/>
                          <a:ea typeface="Times New Roman"/>
                          <a:cs typeface="Times New Roman"/>
                        </a:rPr>
                        <a:t>Форми роботи</a:t>
                      </a:r>
                      <a:endParaRPr lang="uk-UA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03" marR="22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290"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Виконавці</a:t>
                      </a:r>
                    </a:p>
                  </a:txBody>
                  <a:tcPr marL="22803" marR="22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9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Теоретичний </a:t>
                      </a:r>
                      <a:r>
                        <a:rPr lang="uk-UA" sz="1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семінар</a:t>
                      </a:r>
                      <a:r>
                        <a:rPr lang="uk-UA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04 вересня 2014 року</a:t>
                      </a: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610" indent="444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Аналіз діяльності творчої та динамічної групи за минулий рік.</a:t>
                      </a:r>
                    </a:p>
                    <a:p>
                      <a:pPr marR="54610" indent="444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Обговорення і затвердження плану роботи  циклового  </a:t>
                      </a:r>
                      <a:r>
                        <a:rPr lang="uk-UA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методоб’єднання</a:t>
                      </a:r>
                      <a:r>
                        <a:rPr lang="uk-UA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на 2014 – 2015н.р. </a:t>
                      </a:r>
                      <a:endParaRPr lang="uk-UA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Доповідь</a:t>
                      </a: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Філіпова</a:t>
                      </a: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 Л. О.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endParaRPr lang="uk-UA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Члени </a:t>
                      </a: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ЦМО</a:t>
                      </a: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7020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Обговорення діючих навчальних програм ,підручників.</a:t>
                      </a:r>
                      <a:endParaRPr lang="uk-UA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Вивчення</a:t>
                      </a: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Члени ЦМО</a:t>
                      </a: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7020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 Ознайомлення з нормативно-правовими  документами МОН України, обласного та міського  відділів освіти   ,що регламентують  організацію  </a:t>
                      </a:r>
                      <a:r>
                        <a:rPr lang="uk-UA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навчально</a:t>
                      </a: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 – виховної   роботи  початкової школи в поточному навчальному році. Про хід впровадження Державного стандарту початкової загальної освіти.</a:t>
                      </a: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Ознайомлення, вивчення документації </a:t>
                      </a: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Філіпова</a:t>
                      </a: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 Л. О.</a:t>
                      </a:r>
                      <a:b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Вчителі поч.. кл. </a:t>
                      </a:r>
                      <a:endParaRPr lang="uk-UA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Вих</a:t>
                      </a: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. ГПД</a:t>
                      </a: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Впровадження в роботу  рекомендацій  серпневої конференції  педагогічних  працівників закладів освіти .</a:t>
                      </a: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Обмін досвідом</a:t>
                      </a: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Вчителі поч.. кл.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Вихов</a:t>
                      </a: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. ГПД</a:t>
                      </a: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marR="52133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Ознайомлення    та обговорення </a:t>
                      </a:r>
                      <a:r>
                        <a:rPr lang="uk-UA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психолого</a:t>
                      </a: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  - методичної  літератури.</a:t>
                      </a: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Обговорення</a:t>
                      </a: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Бібл. школи , вчителі поч.. школи.</a:t>
                      </a: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marR="52133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Погодження календарно-тематичних планів, </a:t>
                      </a:r>
                      <a:r>
                        <a:rPr lang="uk-UA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планів</a:t>
                      </a: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 виховної роботи </a:t>
                      </a:r>
                      <a:r>
                        <a:rPr lang="uk-UA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вчителів-</a:t>
                      </a: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 класоводів та  </a:t>
                      </a:r>
                      <a:r>
                        <a:rPr lang="uk-UA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вихователів</a:t>
                      </a:r>
                      <a:r>
                        <a:rPr lang="uk-UA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ГПД</a:t>
                      </a: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ПОГОДЖЕННЯ</a:t>
                      </a: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Заст. дир. з НВР </a:t>
                      </a:r>
                      <a:r>
                        <a:rPr lang="uk-UA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Філіпова</a:t>
                      </a: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 Л. О.</a:t>
                      </a: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marR="52133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Про регламент роботи початкової школи , ведення документації.</a:t>
                      </a: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Повідомлення</a:t>
                      </a: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Заст. дир. з НВР </a:t>
                      </a:r>
                      <a:r>
                        <a:rPr lang="uk-UA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Філіпова</a:t>
                      </a: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 Л. О</a:t>
                      </a:r>
                      <a:r>
                        <a:rPr lang="uk-UA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marR="52133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Практичні поради  щодо проведення діагностичного анкетування учнів і батьків.</a:t>
                      </a: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Обговорення</a:t>
                      </a: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Колюча А.С.</a:t>
                      </a:r>
                    </a:p>
                  </a:txBody>
                  <a:tcPr marL="22803" marR="22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142984"/>
          <a:ext cx="7620031" cy="4714906"/>
        </p:xfrm>
        <a:graphic>
          <a:graphicData uri="http://schemas.openxmlformats.org/drawingml/2006/table">
            <a:tbl>
              <a:tblPr/>
              <a:tblGrid>
                <a:gridCol w="351763"/>
                <a:gridCol w="4054296"/>
                <a:gridCol w="1645319"/>
                <a:gridCol w="1568653"/>
              </a:tblGrid>
              <a:tr h="112747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8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Круглий стіл        </a:t>
                      </a:r>
                      <a:r>
                        <a:rPr lang="uk-UA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</a:t>
                      </a:r>
                      <a:r>
                        <a:rPr lang="uk-UA" sz="13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 жовтня 2014 року</a:t>
                      </a:r>
                      <a:endParaRPr lang="uk-UA" sz="11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076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  <a:cs typeface="Times New Roman"/>
                        </a:rPr>
                        <a:t>Формування життєвих </a:t>
                      </a:r>
                      <a:r>
                        <a:rPr lang="uk-UA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компетентностей</a:t>
                      </a:r>
                      <a:r>
                        <a:rPr lang="uk-UA" sz="1300" b="1" dirty="0">
                          <a:latin typeface="Times New Roman"/>
                          <a:ea typeface="Times New Roman"/>
                          <a:cs typeface="Times New Roman"/>
                        </a:rPr>
                        <a:t>: пошуки , проблеми ,знахідки.</a:t>
                      </a:r>
                      <a:endParaRPr lang="uk-UA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>
                          <a:latin typeface="Times New Roman"/>
                          <a:ea typeface="Times New Roman"/>
                          <a:cs typeface="Times New Roman"/>
                        </a:rPr>
                        <a:t>Педагогічні аспекти</a:t>
                      </a:r>
                      <a:endParaRPr lang="uk-UA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>
                          <a:latin typeface="Times New Roman"/>
                          <a:ea typeface="Times New Roman"/>
                          <a:cs typeface="Times New Roman"/>
                        </a:rPr>
                        <a:t>Філіпова Л.О.</a:t>
                      </a:r>
                      <a:endParaRPr lang="uk-UA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  <a:cs typeface="Times New Roman"/>
                        </a:rPr>
                        <a:t>Використання алгоритмів під час проведення самопідготовки в ГПД.</a:t>
                      </a:r>
                      <a:endParaRPr lang="uk-UA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  <a:cs typeface="Times New Roman"/>
                        </a:rPr>
                        <a:t>З </a:t>
                      </a:r>
                      <a:r>
                        <a:rPr lang="uk-UA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досвіду</a:t>
                      </a:r>
                      <a:endParaRPr lang="uk-UA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  <a:cs typeface="Times New Roman"/>
                        </a:rPr>
                        <a:t>Перетятько І. Е.</a:t>
                      </a:r>
                      <a:endParaRPr lang="uk-UA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>
                          <a:latin typeface="Times New Roman"/>
                          <a:ea typeface="Times New Roman"/>
                          <a:cs typeface="Times New Roman"/>
                        </a:rPr>
                        <a:t>Звіт  вчителя про проходження  професійної перепідготовки.</a:t>
                      </a:r>
                      <a:endParaRPr lang="uk-UA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  <a:cs typeface="Times New Roman"/>
                        </a:rPr>
                        <a:t>Звіт</a:t>
                      </a:r>
                      <a:endParaRPr lang="uk-UA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Семененко</a:t>
                      </a:r>
                      <a:r>
                        <a:rPr lang="uk-UA" sz="1300" b="1" dirty="0">
                          <a:latin typeface="Times New Roman"/>
                          <a:ea typeface="Times New Roman"/>
                          <a:cs typeface="Times New Roman"/>
                        </a:rPr>
                        <a:t> І.С.</a:t>
                      </a:r>
                      <a:endParaRPr lang="uk-UA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uk-UA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>
                          <a:latin typeface="Times New Roman"/>
                          <a:ea typeface="Times New Roman"/>
                          <a:cs typeface="Times New Roman"/>
                        </a:rPr>
                        <a:t>Ознайомлення з новими наказами управління освіти , МОН України та іншими нормативними документами.</a:t>
                      </a:r>
                      <a:endParaRPr lang="uk-UA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>
                          <a:latin typeface="Times New Roman"/>
                          <a:ea typeface="Times New Roman"/>
                          <a:cs typeface="Times New Roman"/>
                        </a:rPr>
                        <a:t>Ознайомлення</a:t>
                      </a:r>
                      <a:endParaRPr lang="uk-UA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  <a:cs typeface="Times New Roman"/>
                        </a:rPr>
                        <a:t>Перетятько І.Е.</a:t>
                      </a:r>
                      <a:endParaRPr lang="uk-UA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00430" y="357166"/>
            <a:ext cx="1844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Друге засідання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428728" y="285728"/>
            <a:ext cx="65008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Третє засідання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Педагогічний діалог                            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09 с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ічня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2015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року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214422"/>
          <a:ext cx="7500989" cy="4754231"/>
        </p:xfrm>
        <a:graphic>
          <a:graphicData uri="http://schemas.openxmlformats.org/drawingml/2006/table">
            <a:tbl>
              <a:tblPr/>
              <a:tblGrid>
                <a:gridCol w="435055"/>
                <a:gridCol w="3902171"/>
                <a:gridCol w="1619616"/>
                <a:gridCol w="1544147"/>
              </a:tblGrid>
              <a:tr h="406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Технологія виховання успішної особистості.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Психологічні аспекти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Колюча А.С.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Елементи сучасних технологій у навчально-виховному процесі початкової школи.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Презентація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Бойко Н. Я. Наливайченко Т. Д.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Організація творчих та інтелектуальних ігрових занять у ГПД.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Доповідь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Скріпниченко</a:t>
                      </a: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 Л.М.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Обговорення відкритих уроків, виховних заходів.  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Обговорення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Члени ЦМО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Аналіз рівня   навчальних досягнень  учнів за підсумками адміністративних робіт.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Наказ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Заст..директора з НВР  Філіпова Л.О.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Підведення підсумку проведення Місячника української мови у початковій школі.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Наказ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Заст..директора з НВР </a:t>
                      </a:r>
                      <a:r>
                        <a:rPr lang="uk-UA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Філіпова</a:t>
                      </a: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 Л.О.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Ознайомлення з новими наказами управління освіти, МОН України та іншими нормативними документами.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Ознайомлення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Перетятько І.Е.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Про хід впровадження Державного стандарту початкової загальної освіти.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Обмін думками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Члени ЦМО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 Новинки  психологічної та   методичної  літератури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Огляд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Бібліотекар школи</a:t>
                      </a:r>
                    </a:p>
                  </a:txBody>
                  <a:tcPr marL="58265" marR="582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1500150"/>
          <a:ext cx="7500990" cy="4429719"/>
        </p:xfrm>
        <a:graphic>
          <a:graphicData uri="http://schemas.openxmlformats.org/drawingml/2006/table">
            <a:tbl>
              <a:tblPr/>
              <a:tblGrid>
                <a:gridCol w="435055"/>
                <a:gridCol w="3902172"/>
                <a:gridCol w="1619616"/>
                <a:gridCol w="1544147"/>
              </a:tblGrid>
              <a:tr h="590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Творчий звіт вчителя ,  що  атестується.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Виступ, презентація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Семененко І.С.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Робота з обдарованими учнями школи.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Звіт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Члени ЦМО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Обговорення проведених відкритих уроків, заходів.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Обговорення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Члени ЦМО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Ознайомлення з  результатами проведення шкільної олімпіади з математики.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Аналіз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Філіпова Л.О.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Інформація про відвідування міських семінарів.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Обмін досвідом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Члени ЦМО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Ознайомлення з новими наказами управління освіти, МОН України та іншими нормативними документами.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Ознайомлення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Перетятько І.Е.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Новини психологічної та методичної літератури.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Огляд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Бібліотекар школи.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00100" y="214290"/>
            <a:ext cx="65008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uk-UA" sz="1400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b="1" spc="-2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Четверте  засідання</a:t>
            </a:r>
            <a:endParaRPr lang="uk-UA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Трибуна пед. досвіду                                    </a:t>
            </a:r>
            <a:r>
              <a:rPr lang="uk-UA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27 березня 2015 року </a:t>
            </a:r>
            <a:endParaRPr lang="uk-UA" sz="1400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1571613"/>
          <a:ext cx="7858180" cy="2643205"/>
        </p:xfrm>
        <a:graphic>
          <a:graphicData uri="http://schemas.openxmlformats.org/drawingml/2006/table">
            <a:tbl>
              <a:tblPr/>
              <a:tblGrid>
                <a:gridCol w="455771"/>
                <a:gridCol w="4087990"/>
                <a:gridCol w="1696741"/>
                <a:gridCol w="1617678"/>
              </a:tblGrid>
              <a:tr h="512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spc="-20" dirty="0" smtClean="0">
                          <a:latin typeface="Times New Roman"/>
                          <a:ea typeface="Times New Roman"/>
                          <a:cs typeface="Times New Roman"/>
                        </a:rPr>
                        <a:t>Аналіз роботи циклового методичного об'єднання в 2014-2015</a:t>
                      </a:r>
                      <a:r>
                        <a:rPr lang="uk-UA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навчальному році</a:t>
                      </a:r>
                      <a:endParaRPr lang="uk-UA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Виступ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Перетятько І.Е.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spc="-15">
                          <a:latin typeface="Times New Roman"/>
                          <a:ea typeface="Times New Roman"/>
                          <a:cs typeface="Times New Roman"/>
                        </a:rPr>
                        <a:t>Обговорення плану роботи ЦМО на 2015-</a:t>
                      </a: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2016 навчальний рік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Обговорення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Члени ЦМО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spc="-25">
                          <a:latin typeface="Times New Roman"/>
                          <a:ea typeface="Times New Roman"/>
                          <a:cs typeface="Times New Roman"/>
                        </a:rPr>
                        <a:t>Про результати контрольних робіт в 1 -4 класах та </a:t>
                      </a: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підсумкової атестації в 4 класі.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Аналіз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Філіпова Л.О.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Аналіз діагностичних карт вчителів.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Аналіз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Філіпова Л. О.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Ознайомлення з новими наказами управління освіти, МОН України та іншими нормативними документами.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Ознайомлення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Перетятько І.Е.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71670" y="21429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endParaRPr lang="uk-UA" sz="1400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2000" b="1" spc="-5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П'яте засідання</a:t>
            </a:r>
          </a:p>
          <a:p>
            <a:pPr algn="ctr">
              <a:spcAft>
                <a:spcPts val="0"/>
              </a:spcAft>
            </a:pPr>
            <a:endParaRPr lang="uk-UA" sz="14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15 травня 2015 року</a:t>
            </a:r>
            <a:endParaRPr lang="uk-UA" sz="1400" b="1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528641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b="1" dirty="0"/>
              <a:t> </a:t>
            </a:r>
            <a:r>
              <a:rPr lang="uk-UA" dirty="0"/>
              <a:t/>
            </a:r>
            <a:br>
              <a:rPr lang="uk-UA" dirty="0"/>
            </a:br>
            <a:r>
              <a:rPr lang="uk-UA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Методична проблема  ЦМО вчителів початкових класів та вихователів ГПД </a:t>
            </a:r>
            <a:r>
              <a:rPr lang="uk-UA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br>
              <a:rPr lang="uk-UA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« Формування ключових </a:t>
            </a:r>
            <a:r>
              <a:rPr lang="uk-UA" sz="44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компетентностей</a:t>
            </a:r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молодших школярів засобами сучасного змісту освіти.» </a:t>
            </a:r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/>
              <a:t> </a:t>
            </a:r>
            <a:br>
              <a:rPr lang="uk-UA" dirty="0"/>
            </a:b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785926"/>
            <a:ext cx="8001024" cy="39395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Підвищуючи науково-методичну підготовку, удосконалюючи педагогічну майстерність, враховуючи індивідуальні здібності та нахили учнів, тісніше пов’язувати вивчення рідної мови, математики та інших предметів з розвитком мовленнєвих і пізнавальних умінь та формування національної самобутності і духовності школярів, виховання учня - творця відповідно до потреб та запитів суспільства.</a:t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Роботу ЦМО спрямувати на всебічний розвиток юної особистості, вдосконалювати методичну культуру кожного педагога, використання його потенційних творчих можливостей, інноваційної діяльності.</a:t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Систематично знайомитись і впроваджувати в практику сучасні освітні технології та інновації.</a:t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Працювати над розвитком в учнів самостійного критичного та креативного мислення, здійснювати індивідуальний підхід до юної особистості, інтерактивного здобування знань.</a:t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Проводити систематично індивідуальну роботу з обдарованими учнями.</a:t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Сприяти виробленню в учнів правильного каліграфічного письма.</a:t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Поповнювати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„банк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ідей”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педагогічної творчості вчителів.</a:t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Всебічно розвивати юну особистість.</a:t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Розкривати творчі здібності учнів початкових класів.</a:t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Проводити предметні тижні, шкільні олімпіади з математики, рідної мови.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57224" y="500042"/>
            <a:ext cx="73581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ОСНОВНІ НАПРЯМКИ РОБОТИ ЦИКЛОВОГО  МЕТОДИЧНОГО ОБ’ЄДНАННЯ  ВЧИТЕЛІВ ПОЧАТКОВИХ КЛАСІВ ТА ВИХОВАТЕЛІВ ГПД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:\буклет\P1010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14356"/>
            <a:ext cx="3857652" cy="2893239"/>
          </a:xfrm>
          <a:prstGeom prst="rect">
            <a:avLst/>
          </a:prstGeom>
          <a:noFill/>
        </p:spPr>
      </p:pic>
      <p:pic>
        <p:nvPicPr>
          <p:cNvPr id="26627" name="Picture 3" descr="H:\буклет\P10103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500438"/>
            <a:ext cx="3593900" cy="2695425"/>
          </a:xfrm>
          <a:prstGeom prst="rect">
            <a:avLst/>
          </a:prstGeom>
          <a:noFill/>
        </p:spPr>
      </p:pic>
      <p:pic>
        <p:nvPicPr>
          <p:cNvPr id="26628" name="Picture 4" descr="H:\анимации\pedsovet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9" y="4714884"/>
            <a:ext cx="1857388" cy="96584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214942" y="1000108"/>
            <a:ext cx="3071834" cy="27860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Відомості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про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членів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ЦМО вчителів початкових класів</a:t>
            </a:r>
            <a:r>
              <a:rPr lang="uk-UA" sz="2400" b="1" dirty="0">
                <a:solidFill>
                  <a:srgbClr val="C00000"/>
                </a:solidFill>
                <a:latin typeface="Garamond" pitchFamily="18" charset="0"/>
                <a:ea typeface="+mj-ea"/>
                <a:cs typeface="+mj-cs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Garamond" pitchFamily="18" charset="0"/>
                <a:ea typeface="+mj-ea"/>
                <a:cs typeface="+mj-cs"/>
              </a:rPr>
              <a:t>та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вихователів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ГПД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4348" y="714356"/>
            <a:ext cx="464347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 err="1" smtClean="0">
                <a:latin typeface="+mj-lt"/>
                <a:cs typeface="Arial" pitchFamily="34" charset="0"/>
              </a:rPr>
              <a:t>Філіпова</a:t>
            </a:r>
            <a:r>
              <a:rPr lang="uk-UA" sz="1600" b="1" dirty="0" smtClean="0">
                <a:latin typeface="+mj-lt"/>
                <a:cs typeface="Arial" pitchFamily="34" charset="0"/>
              </a:rPr>
              <a:t> Людмила Олексіївна</a:t>
            </a:r>
            <a:endParaRPr kumimoji="0" lang="uk-UA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57554" y="1428736"/>
            <a:ext cx="5143536" cy="17543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Методична проблема: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uk-UA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“Формування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мовленнєвої компетентності учня відповідно до Державного стандарту початкової загальної освіти</a:t>
            </a:r>
            <a:r>
              <a:rPr kumimoji="0" lang="uk-UA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 “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86314" y="3286124"/>
            <a:ext cx="1857388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Педагогічне кредо: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“У кожній дитині є  </a:t>
            </a: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сонечко”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DSC02031"/>
          <p:cNvPicPr>
            <a:picLocks noChangeAspect="1" noChangeArrowheads="1"/>
          </p:cNvPicPr>
          <p:nvPr/>
        </p:nvPicPr>
        <p:blipFill>
          <a:blip r:embed="rId3" cstate="print"/>
          <a:srcRect l="3986" t="6072" r="16286"/>
          <a:stretch>
            <a:fillRect/>
          </a:stretch>
        </p:blipFill>
        <p:spPr bwMode="auto">
          <a:xfrm>
            <a:off x="714348" y="1428736"/>
            <a:ext cx="2126534" cy="2500330"/>
          </a:xfrm>
          <a:prstGeom prst="rect">
            <a:avLst/>
          </a:prstGeom>
          <a:noFill/>
        </p:spPr>
      </p:pic>
      <p:pic>
        <p:nvPicPr>
          <p:cNvPr id="22530" name="Picture 2" descr="H:\анимации\uchitel_sredi_knig.jp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5429264"/>
            <a:ext cx="1500198" cy="107157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8596" y="4857760"/>
            <a:ext cx="4357718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</a:rPr>
              <a:t>Посада: Вчитель початкових класів.</a:t>
            </a:r>
          </a:p>
          <a:p>
            <a:r>
              <a:rPr lang="uk-UA" dirty="0" smtClean="0">
                <a:latin typeface="Times New Roman" pitchFamily="18" charset="0"/>
              </a:rPr>
              <a:t>Освіта – вища.                   </a:t>
            </a:r>
          </a:p>
          <a:p>
            <a:r>
              <a:rPr lang="uk-UA" dirty="0" smtClean="0">
                <a:latin typeface="Times New Roman" pitchFamily="18" charset="0"/>
              </a:rPr>
              <a:t>Кваліфікація: Вчитель вищої категорії. </a:t>
            </a:r>
          </a:p>
          <a:p>
            <a:r>
              <a:rPr lang="uk-UA" dirty="0" smtClean="0">
                <a:latin typeface="Times New Roman" pitchFamily="18" charset="0"/>
              </a:rPr>
              <a:t>Звання: «Старший вчитель».   </a:t>
            </a:r>
          </a:p>
          <a:p>
            <a:r>
              <a:rPr lang="uk-UA" dirty="0" smtClean="0">
                <a:latin typeface="Times New Roman" pitchFamily="18" charset="0"/>
              </a:rPr>
              <a:t>Стаж – 33 роки.</a:t>
            </a:r>
            <a:endParaRPr lang="uk-UA" i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2910" y="714356"/>
            <a:ext cx="499517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Перетятько</a:t>
            </a:r>
            <a:r>
              <a:rPr lang="uk-UA" sz="16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Ірина Едуардівна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57554" y="1571612"/>
            <a:ext cx="5000660" cy="14773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Методична проблема: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b="1" i="1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“Формування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громадянської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компетентності молодших школярів в умовах групи продовженого </a:t>
            </a: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дня”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3500438"/>
            <a:ext cx="357188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6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Педагогічне кредо: 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6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«Вчись добру, як вчаться азбуці.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6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Без добра не прочитати книгу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6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життя </a:t>
            </a:r>
            <a:r>
              <a:rPr kumimoji="0" lang="en-US" sz="16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1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зрозуміти її</a:t>
            </a:r>
            <a:r>
              <a:rPr kumimoji="0" lang="uk-UA" sz="1600" b="1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uk-UA" sz="1600" b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6" name="Рисунок 5" descr="D:\4.Фото\Фото\Свадьба Саши и Алины\DSCN1173 3.jpg"/>
          <p:cNvPicPr/>
          <p:nvPr/>
        </p:nvPicPr>
        <p:blipFill>
          <a:blip r:embed="rId3" cstate="print"/>
          <a:srcRect l="18003" b="25187"/>
          <a:stretch>
            <a:fillRect/>
          </a:stretch>
        </p:blipFill>
        <p:spPr bwMode="auto">
          <a:xfrm>
            <a:off x="642910" y="1500174"/>
            <a:ext cx="171451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4929198"/>
            <a:ext cx="5072098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Посада: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Виховател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рупи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продовженого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дня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i="1" dirty="0" smtClean="0">
                <a:latin typeface="Garamond" pitchFamily="18" charset="0"/>
              </a:rPr>
              <a:t>Кваліфікація: Вища категорія</a:t>
            </a:r>
            <a:r>
              <a:rPr lang="en-US" b="1" i="1" dirty="0" smtClean="0">
                <a:latin typeface="Garamond" pitchFamily="18" charset="0"/>
              </a:rPr>
              <a:t>.</a:t>
            </a:r>
          </a:p>
          <a:p>
            <a:pPr>
              <a:buNone/>
            </a:pPr>
            <a:r>
              <a:rPr lang="uk-UA" b="1" i="1" dirty="0" smtClean="0">
                <a:latin typeface="Garamond" pitchFamily="18" charset="0"/>
              </a:rPr>
              <a:t>Звання: “</a:t>
            </a:r>
            <a:r>
              <a:rPr lang="en-US" b="1" i="1" dirty="0" err="1" smtClean="0">
                <a:latin typeface="Garamond" pitchFamily="18" charset="0"/>
              </a:rPr>
              <a:t>Старший</a:t>
            </a:r>
            <a:r>
              <a:rPr lang="uk-UA" b="1" i="1" dirty="0">
                <a:latin typeface="Garamond" pitchFamily="18" charset="0"/>
              </a:rPr>
              <a:t> в</a:t>
            </a:r>
            <a:r>
              <a:rPr lang="en-US" b="1" i="1" dirty="0" err="1" smtClean="0">
                <a:latin typeface="Garamond" pitchFamily="18" charset="0"/>
              </a:rPr>
              <a:t>ихователь</a:t>
            </a:r>
            <a:r>
              <a:rPr lang="uk-UA" b="1" i="1" dirty="0" smtClean="0">
                <a:latin typeface="Garamond" pitchFamily="18" charset="0"/>
              </a:rPr>
              <a:t>”</a:t>
            </a:r>
            <a:endParaRPr lang="ru-RU" b="1" i="1" dirty="0" smtClean="0">
              <a:latin typeface="Garamond" pitchFamily="18" charset="0"/>
            </a:endParaRPr>
          </a:p>
          <a:p>
            <a:pPr>
              <a:buNone/>
            </a:pPr>
            <a:r>
              <a:rPr lang="uk-UA" b="1" i="1" dirty="0" smtClean="0">
                <a:latin typeface="Garamond" pitchFamily="18" charset="0"/>
              </a:rPr>
              <a:t>Стаж роботи: </a:t>
            </a:r>
            <a:r>
              <a:rPr lang="uk-UA" b="1" i="1" dirty="0">
                <a:latin typeface="Garamond" pitchFamily="18" charset="0"/>
              </a:rPr>
              <a:t> </a:t>
            </a:r>
            <a:r>
              <a:rPr lang="uk-UA" i="1" dirty="0" smtClean="0">
                <a:latin typeface="Garamond" pitchFamily="18" charset="0"/>
              </a:rPr>
              <a:t>28 років</a:t>
            </a:r>
            <a:endParaRPr lang="en-US" i="1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85786" y="714356"/>
            <a:ext cx="3725633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Висицька</a:t>
            </a: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Раїса </a:t>
            </a:r>
            <a:r>
              <a:rPr lang="uk-UA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тепанівна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643306" y="1357298"/>
            <a:ext cx="4786338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b="1" i="0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етодична проблема: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 err="1" smtClean="0">
                <a:solidFill>
                  <a:srgbClr val="C00000"/>
                </a:solidFill>
              </a:rPr>
              <a:t>“Формування</a:t>
            </a:r>
            <a:r>
              <a:rPr lang="uk-UA" b="1" i="1" dirty="0" smtClean="0">
                <a:solidFill>
                  <a:srgbClr val="C00000"/>
                </a:solidFill>
              </a:rPr>
              <a:t> емоційно-духовних </a:t>
            </a:r>
            <a:r>
              <a:rPr lang="uk-UA" b="1" i="1" dirty="0" err="1" smtClean="0">
                <a:solidFill>
                  <a:srgbClr val="C00000"/>
                </a:solidFill>
              </a:rPr>
              <a:t>компетентностей</a:t>
            </a:r>
            <a:r>
              <a:rPr lang="uk-UA" b="1" i="1" dirty="0" smtClean="0">
                <a:solidFill>
                  <a:srgbClr val="C00000"/>
                </a:solidFill>
              </a:rPr>
              <a:t> засобами музичного </a:t>
            </a:r>
            <a:r>
              <a:rPr lang="uk-UA" b="1" i="1" dirty="0" err="1" smtClean="0">
                <a:solidFill>
                  <a:srgbClr val="C00000"/>
                </a:solidFill>
              </a:rPr>
              <a:t>мистецтва”</a:t>
            </a:r>
            <a:r>
              <a:rPr lang="uk-UA" b="1" i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86050" y="3429000"/>
            <a:ext cx="3868517" cy="14773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Педагогічне кредо: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«Музика сплітає всі струни людської душі,щоб творити добро»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Таня\Desktop\DSC06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1630482" cy="20717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5214950"/>
            <a:ext cx="3429024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Посада: В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читель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музики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Кваліфікація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категорія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33 роки.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14356"/>
            <a:ext cx="378042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Семененко</a:t>
            </a:r>
            <a:r>
              <a:rPr lang="uk-UA" b="1" dirty="0" smtClean="0">
                <a:solidFill>
                  <a:srgbClr val="66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Ірина Сергіївна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3357562"/>
            <a:ext cx="3571900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Педагогічне кредо: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1400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b="1" dirty="0" smtClean="0">
                <a:solidFill>
                  <a:schemeClr val="bg1"/>
                </a:solidFill>
                <a:latin typeface="AnastasiaScript" pitchFamily="2" charset="0"/>
                <a:cs typeface="FreesiaUPC" pitchFamily="34" charset="-34"/>
              </a:rPr>
              <a:t>Щоб бути гарним викладачем,  треба  любити те, що викладаєш,  і  любити тих, кому викладаєш.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  <a:latin typeface="AnastasiaScript" pitchFamily="2" charset="0"/>
                <a:cs typeface="FreesiaUPC" pitchFamily="34" charset="-34"/>
              </a:rPr>
              <a:t>		В. Ключевський</a:t>
            </a:r>
            <a:endParaRPr lang="uk-UA" sz="1400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000496" y="1571612"/>
            <a:ext cx="4429156" cy="1169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Методична проблема: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“Формування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читацької компетентності молодших школярів на уроках літературного </a:t>
            </a:r>
            <a:r>
              <a:rPr kumimoji="0" lang="uk-UA" sz="1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читання”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g001"/>
          <p:cNvPicPr/>
          <p:nvPr/>
        </p:nvPicPr>
        <p:blipFill>
          <a:blip r:embed="rId3" cstate="print"/>
          <a:srcRect l="11587" t="3490" r="13036" b="19923"/>
          <a:stretch>
            <a:fillRect/>
          </a:stretch>
        </p:blipFill>
        <p:spPr bwMode="auto">
          <a:xfrm>
            <a:off x="714348" y="1357298"/>
            <a:ext cx="1643074" cy="2286016"/>
          </a:xfrm>
          <a:prstGeom prst="rect">
            <a:avLst/>
          </a:prstGeom>
          <a:noFill/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38194" y="5300887"/>
            <a:ext cx="4848186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Посада: Вчитель початкових класів.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Кваліфікація: Спеціаліст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Стаж: 12 років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 noChangeShapeType="1"/>
          </p:cNvSpPr>
          <p:nvPr/>
        </p:nvSpPr>
        <p:spPr bwMode="auto">
          <a:xfrm>
            <a:off x="642910" y="714356"/>
            <a:ext cx="2915607" cy="35718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lang="uk-UA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Бойко Наталія Ярославівна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2"/>
          <p:cNvSpPr txBox="1">
            <a:spLocks noChangeArrowheads="1" noChangeShapeType="1"/>
          </p:cNvSpPr>
          <p:nvPr/>
        </p:nvSpPr>
        <p:spPr bwMode="auto">
          <a:xfrm>
            <a:off x="2786050" y="3500439"/>
            <a:ext cx="3857652" cy="14287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Педагогічне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кредо: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не посудина,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яку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заповнити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— факел,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треба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запалити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Program Files\MUSTEK 1248UB\Panel\Data\SWScan01540.bmp"/>
          <p:cNvPicPr/>
          <p:nvPr/>
        </p:nvPicPr>
        <p:blipFill>
          <a:blip r:embed="rId3" cstate="print"/>
          <a:srcRect l="5576" t="4022" r="5576" b="2681"/>
          <a:stretch>
            <a:fillRect/>
          </a:stretch>
        </p:blipFill>
        <p:spPr bwMode="auto">
          <a:xfrm rot="10800000">
            <a:off x="785786" y="1285858"/>
            <a:ext cx="1785950" cy="2571769"/>
          </a:xfrm>
          <a:prstGeom prst="rect">
            <a:avLst/>
          </a:prstGeom>
          <a:noFill/>
          <a:ln w="9525" cmpd="sng">
            <a:solidFill>
              <a:schemeClr val="tx1">
                <a:alpha val="99000"/>
              </a:schemeClr>
            </a:solidFill>
            <a:miter lim="800000"/>
            <a:headEnd/>
            <a:tailEnd/>
          </a:ln>
          <a:effectLst>
            <a:innerShdw blurRad="114300">
              <a:schemeClr val="tx1"/>
            </a:innerShdw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14810" y="928670"/>
            <a:ext cx="3786214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Методична проблема: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“Використання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ІКТ для 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формування ключових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компетентностей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учнів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молодшого шкільного віку з метою забезпечення виконання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Державного стандарту початкової загальної освіти .”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214950"/>
            <a:ext cx="4572000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381000" eaLnBrk="0" hangingPunct="0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Вчитель початкових класів.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81000" eaLnBrk="0" hangingPunct="0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Освіта – вища.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81000" eaLnBrk="0" hangingPunct="0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Кваліфікація: Вчитель вищої категорії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81000" eaLnBrk="0" hangingPunct="0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Стаж –20 років.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388</TotalTime>
  <Words>1054</Words>
  <Application>Microsoft Office PowerPoint</Application>
  <PresentationFormat>Экран (4:3)</PresentationFormat>
  <Paragraphs>256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Комунальний заклад «Загальноосвітня школа І – ІІІ ступенів №3  Кіровоградської міської ради Кіровоградської області імені Олени Журливої»</vt:lpstr>
      <vt:lpstr>         Методична проблема  ЦМО вчителів початкових класів та вихователів ГПД  :     « Формування ключових компетентностей молодших школярів засобами сучасного змісту освіти.»   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Тематика засідань ЦМО вчителів початкових класів та вихователів ГПД на 2014 – 2015 н.р. Перше  засідання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Комунальний заклад «Загальноосвітня школа І – ІІІ ступенів №3 Кіровоградської міської ради Кіровоградської області імені Олени Журливої»</dc:title>
  <dc:creator>Таня</dc:creator>
  <cp:lastModifiedBy>Таня</cp:lastModifiedBy>
  <cp:revision>37</cp:revision>
  <dcterms:created xsi:type="dcterms:W3CDTF">2014-10-20T07:37:52Z</dcterms:created>
  <dcterms:modified xsi:type="dcterms:W3CDTF">2014-10-20T16:30:26Z</dcterms:modified>
</cp:coreProperties>
</file>